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2" r:id="rId7"/>
    <p:sldId id="263" r:id="rId8"/>
    <p:sldId id="267" r:id="rId9"/>
    <p:sldId id="275" r:id="rId10"/>
    <p:sldId id="266" r:id="rId11"/>
    <p:sldId id="276" r:id="rId12"/>
    <p:sldId id="280" r:id="rId13"/>
    <p:sldId id="278" r:id="rId14"/>
    <p:sldId id="279" r:id="rId15"/>
    <p:sldId id="281" r:id="rId16"/>
    <p:sldId id="282" r:id="rId17"/>
    <p:sldId id="284" r:id="rId18"/>
    <p:sldId id="272" r:id="rId19"/>
    <p:sldId id="273" r:id="rId20"/>
    <p:sldId id="269" r:id="rId21"/>
    <p:sldId id="285" r:id="rId22"/>
    <p:sldId id="274"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panose="00000500000000000000" pitchFamily="2" charset="0"/>
      <p:regular r:id="rId29"/>
      <p:bold r:id="rId30"/>
    </p:embeddedFont>
    <p:embeddedFont>
      <p:font typeface="Quicksand" panose="020B0604020202020204" charset="0"/>
      <p:regular r:id="rId31"/>
    </p:embeddedFont>
    <p:embeddedFont>
      <p:font typeface="Quicksand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3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82B87-616A-4C67-A1B0-9FC690DD662B}" type="datetimeFigureOut">
              <a:rPr lang="en-IN" smtClean="0"/>
              <a:t>18-04-2022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4094F-85C8-43F1-9CB6-26A4191F1F1A}" type="slidenum">
              <a:rPr lang="en-IN" smtClean="0"/>
              <a:t>‹#›</a:t>
            </a:fld>
            <a:endParaRPr lang="en-IN"/>
          </a:p>
        </p:txBody>
      </p:sp>
    </p:spTree>
    <p:extLst>
      <p:ext uri="{BB962C8B-B14F-4D97-AF65-F5344CB8AC3E}">
        <p14:creationId xmlns:p14="http://schemas.microsoft.com/office/powerpoint/2010/main" val="242006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224094F-85C8-43F1-9CB6-26A4191F1F1A}" type="slidenum">
              <a:rPr lang="en-IN" smtClean="0"/>
              <a:t>1</a:t>
            </a:fld>
            <a:endParaRPr lang="en-IN"/>
          </a:p>
        </p:txBody>
      </p:sp>
    </p:spTree>
    <p:extLst>
      <p:ext uri="{BB962C8B-B14F-4D97-AF65-F5344CB8AC3E}">
        <p14:creationId xmlns:p14="http://schemas.microsoft.com/office/powerpoint/2010/main" val="746261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researchgate.net/publication/344379511_RECOGNIZATION_OF_TRAFFIC_SIGN" TargetMode="External"/><Relationship Id="rId2" Type="http://schemas.openxmlformats.org/officeDocument/2006/relationships/hyperlink" Target="https://www.arcjournals.org/pdfs/ijrscse/v2-i6/6.pdf" TargetMode="External"/><Relationship Id="rId1" Type="http://schemas.openxmlformats.org/officeDocument/2006/relationships/slideLayout" Target="../slideLayouts/slideLayout7.xml"/><Relationship Id="rId5" Type="http://schemas.openxmlformats.org/officeDocument/2006/relationships/hyperlink" Target="https://www.researchgate.net/publication/322839466_Deep_neural_network_for_traffic_sign_recognition_systems_An_analysis_of_spatial_transformers_and_stochastic_optimisation_methods" TargetMode="External"/><Relationship Id="rId4" Type="http://schemas.openxmlformats.org/officeDocument/2006/relationships/hyperlink" Target="https://www.hindawi.com/journals/mpe/2015/25046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kaggle.com/datasets/meowmeowmeowmeowmeow/gtsrb-german-traffic-sign" TargetMode="External"/><Relationship Id="rId3" Type="http://schemas.openxmlformats.org/officeDocument/2006/relationships/hyperlink" Target="https://www.hindawi.com/journals/mpe/2015/250461/" TargetMode="External"/><Relationship Id="rId7" Type="http://schemas.openxmlformats.org/officeDocument/2006/relationships/hyperlink" Target="https://www.researchgate.net/publication/322839466_Deep_neural_network_for_traffic_sign_recognition_systems_An_analysis_of_spatial_transformers_and_stochastic_optimisation_methods" TargetMode="External"/><Relationship Id="rId2" Type="http://schemas.openxmlformats.org/officeDocument/2006/relationships/hyperlink" Target="https://thesai.org/Downloads/Volume7No1/Paper_93-Traffic_Sign_Detection_and_Recognition.pdf" TargetMode="External"/><Relationship Id="rId1" Type="http://schemas.openxmlformats.org/officeDocument/2006/relationships/slideLayout" Target="../slideLayouts/slideLayout7.xml"/><Relationship Id="rId6" Type="http://schemas.openxmlformats.org/officeDocument/2006/relationships/hyperlink" Target="https://theaisummer.com/transformer/" TargetMode="External"/><Relationship Id="rId5" Type="http://schemas.openxmlformats.org/officeDocument/2006/relationships/hyperlink" Target="https://www.britannica.com/technology/transformer-electronics" TargetMode="External"/><Relationship Id="rId4" Type="http://schemas.openxmlformats.org/officeDocument/2006/relationships/hyperlink" Target="https://medium.com/inside-machine-learning/what-is-a-transformer-d07dd1fbec04" TargetMode="External"/><Relationship Id="rId9" Type="http://schemas.openxmlformats.org/officeDocument/2006/relationships/hyperlink" Target="https://www.researchgate.net/publication/344379511_RECOGNIZATION_OF_TRAFFIC_SIG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 y="1520993"/>
            <a:ext cx="14287290" cy="7628628"/>
            <a:chOff x="0" y="0"/>
            <a:chExt cx="1779496" cy="940392"/>
          </a:xfrm>
        </p:grpSpPr>
        <p:sp>
          <p:nvSpPr>
            <p:cNvPr id="3" name="Freeform 3"/>
            <p:cNvSpPr/>
            <p:nvPr/>
          </p:nvSpPr>
          <p:spPr>
            <a:xfrm>
              <a:off x="0" y="0"/>
              <a:ext cx="1779497" cy="940392"/>
            </a:xfrm>
            <a:custGeom>
              <a:avLst/>
              <a:gdLst/>
              <a:ahLst/>
              <a:cxnLst/>
              <a:rect l="l" t="t" r="r" b="b"/>
              <a:pathLst>
                <a:path w="1779497" h="940392">
                  <a:moveTo>
                    <a:pt x="1655036" y="940392"/>
                  </a:moveTo>
                  <a:lnTo>
                    <a:pt x="124460" y="940392"/>
                  </a:lnTo>
                  <a:cubicBezTo>
                    <a:pt x="55880" y="940392"/>
                    <a:pt x="0" y="884512"/>
                    <a:pt x="0" y="815932"/>
                  </a:cubicBezTo>
                  <a:lnTo>
                    <a:pt x="0" y="124460"/>
                  </a:lnTo>
                  <a:cubicBezTo>
                    <a:pt x="0" y="55880"/>
                    <a:pt x="55880" y="0"/>
                    <a:pt x="124460" y="0"/>
                  </a:cubicBezTo>
                  <a:lnTo>
                    <a:pt x="1655037" y="0"/>
                  </a:lnTo>
                  <a:cubicBezTo>
                    <a:pt x="1723616" y="0"/>
                    <a:pt x="1779497" y="55880"/>
                    <a:pt x="1779497" y="124460"/>
                  </a:cubicBezTo>
                  <a:lnTo>
                    <a:pt x="1779497" y="815932"/>
                  </a:lnTo>
                  <a:cubicBezTo>
                    <a:pt x="1779497" y="884512"/>
                    <a:pt x="1723616" y="940392"/>
                    <a:pt x="1655037" y="940392"/>
                  </a:cubicBezTo>
                  <a:close/>
                </a:path>
              </a:pathLst>
            </a:custGeom>
            <a:solidFill>
              <a:srgbClr val="000000"/>
            </a:solidFill>
          </p:spPr>
          <p:txBody>
            <a:bodyPr/>
            <a:lstStyle/>
            <a:p>
              <a:endParaRPr lang="en-IN" dirty="0"/>
            </a:p>
          </p:txBody>
        </p:sp>
      </p:grpSp>
      <p:grpSp>
        <p:nvGrpSpPr>
          <p:cNvPr id="4" name="Group 4"/>
          <p:cNvGrpSpPr/>
          <p:nvPr/>
        </p:nvGrpSpPr>
        <p:grpSpPr>
          <a:xfrm>
            <a:off x="15369909" y="8733467"/>
            <a:ext cx="3210731" cy="1245317"/>
            <a:chOff x="0" y="0"/>
            <a:chExt cx="1782412" cy="691328"/>
          </a:xfrm>
        </p:grpSpPr>
        <p:sp>
          <p:nvSpPr>
            <p:cNvPr id="5" name="Freeform 5"/>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68572" y="1028700"/>
            <a:ext cx="590728" cy="177218"/>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7902" y="9149621"/>
            <a:ext cx="413008" cy="413008"/>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28700" y="9149621"/>
            <a:ext cx="413008" cy="413008"/>
          </a:xfrm>
          <a:prstGeom prst="rect">
            <a:avLst/>
          </a:prstGeom>
        </p:spPr>
      </p:pic>
      <p:grpSp>
        <p:nvGrpSpPr>
          <p:cNvPr id="9" name="Group 9"/>
          <p:cNvGrpSpPr>
            <a:grpSpLocks noChangeAspect="1"/>
          </p:cNvGrpSpPr>
          <p:nvPr/>
        </p:nvGrpSpPr>
        <p:grpSpPr>
          <a:xfrm>
            <a:off x="9918730" y="2856279"/>
            <a:ext cx="7975135" cy="4574441"/>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9"/>
              <a:stretch>
                <a:fillRect t="-3261" b="-3261"/>
              </a:stretch>
            </a:blipFill>
          </p:spPr>
        </p:sp>
      </p:grpSp>
      <p:sp>
        <p:nvSpPr>
          <p:cNvPr id="15" name="TextBox 15"/>
          <p:cNvSpPr txBox="1"/>
          <p:nvPr/>
        </p:nvSpPr>
        <p:spPr>
          <a:xfrm>
            <a:off x="1235204" y="1988264"/>
            <a:ext cx="8292675" cy="3764090"/>
          </a:xfrm>
          <a:prstGeom prst="rect">
            <a:avLst/>
          </a:prstGeom>
        </p:spPr>
        <p:txBody>
          <a:bodyPr lIns="0" tIns="0" rIns="0" bIns="0" rtlCol="0" anchor="t">
            <a:spAutoFit/>
          </a:bodyPr>
          <a:lstStyle/>
          <a:p>
            <a:pPr algn="ctr">
              <a:lnSpc>
                <a:spcPts val="9877"/>
              </a:lnSpc>
            </a:pPr>
            <a:r>
              <a:rPr lang="en-US" sz="7055" b="1" dirty="0">
                <a:solidFill>
                  <a:srgbClr val="FFFFFF"/>
                </a:solidFill>
                <a:latin typeface="Poppins"/>
              </a:rPr>
              <a:t>Traffic Sign Detection using Transformer </a:t>
            </a:r>
          </a:p>
        </p:txBody>
      </p:sp>
      <p:sp>
        <p:nvSpPr>
          <p:cNvPr id="16" name="TextBox 16"/>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a:solidFill>
                  <a:srgbClr val="FFFFFF"/>
                </a:solidFill>
                <a:latin typeface="Poppins"/>
              </a:rPr>
              <a:t>Slides 01</a:t>
            </a:r>
          </a:p>
        </p:txBody>
      </p:sp>
      <p:sp>
        <p:nvSpPr>
          <p:cNvPr id="17" name="TextBox 16">
            <a:extLst>
              <a:ext uri="{FF2B5EF4-FFF2-40B4-BE49-F238E27FC236}">
                <a16:creationId xmlns:a16="http://schemas.microsoft.com/office/drawing/2014/main" id="{24EE8120-1372-4BA0-9F39-7D963AC1FF34}"/>
              </a:ext>
            </a:extLst>
          </p:cNvPr>
          <p:cNvSpPr txBox="1"/>
          <p:nvPr/>
        </p:nvSpPr>
        <p:spPr>
          <a:xfrm>
            <a:off x="794637" y="6919348"/>
            <a:ext cx="9983632" cy="1846659"/>
          </a:xfrm>
          <a:prstGeom prst="rect">
            <a:avLst/>
          </a:prstGeom>
          <a:noFill/>
        </p:spPr>
        <p:txBody>
          <a:bodyPr wrap="square" rtlCol="0">
            <a:spAutoFit/>
          </a:bodyPr>
          <a:lstStyle/>
          <a:p>
            <a:r>
              <a:rPr lang="en-US" sz="2400" b="1" dirty="0">
                <a:solidFill>
                  <a:schemeClr val="bg1"/>
                </a:solidFill>
                <a:latin typeface="Poppins" panose="00000500000000000000" pitchFamily="2" charset="0"/>
                <a:cs typeface="Poppins" panose="00000500000000000000" pitchFamily="2" charset="0"/>
              </a:rPr>
              <a:t>Prepared by :                                                                </a:t>
            </a:r>
          </a:p>
          <a:p>
            <a:r>
              <a:rPr lang="en-US" sz="2400" dirty="0">
                <a:solidFill>
                  <a:schemeClr val="bg1"/>
                </a:solidFill>
                <a:latin typeface="Poppins" panose="00000500000000000000" pitchFamily="2" charset="0"/>
                <a:cs typeface="Poppins" panose="00000500000000000000" pitchFamily="2" charset="0"/>
              </a:rPr>
              <a:t>20CE126 - </a:t>
            </a:r>
            <a:r>
              <a:rPr lang="en-US" sz="2400" dirty="0" err="1">
                <a:solidFill>
                  <a:schemeClr val="bg1"/>
                </a:solidFill>
                <a:latin typeface="Poppins" panose="00000500000000000000" pitchFamily="2" charset="0"/>
                <a:cs typeface="Poppins" panose="00000500000000000000" pitchFamily="2" charset="0"/>
              </a:rPr>
              <a:t>Hardi</a:t>
            </a:r>
            <a:r>
              <a:rPr lang="en-US" sz="2400" dirty="0">
                <a:solidFill>
                  <a:schemeClr val="bg1"/>
                </a:solidFill>
                <a:latin typeface="Poppins" panose="00000500000000000000" pitchFamily="2" charset="0"/>
                <a:cs typeface="Poppins" panose="00000500000000000000" pitchFamily="2" charset="0"/>
              </a:rPr>
              <a:t> Shah                                    </a:t>
            </a:r>
            <a:r>
              <a:rPr lang="en-US" sz="2400" b="1" dirty="0">
                <a:solidFill>
                  <a:schemeClr val="bg1"/>
                </a:solidFill>
                <a:latin typeface="Poppins" panose="00000500000000000000" pitchFamily="2" charset="0"/>
                <a:cs typeface="Poppins" panose="00000500000000000000" pitchFamily="2" charset="0"/>
              </a:rPr>
              <a:t>Guided by :</a:t>
            </a:r>
          </a:p>
          <a:p>
            <a:r>
              <a:rPr lang="en-US" sz="2400" dirty="0">
                <a:solidFill>
                  <a:schemeClr val="bg1"/>
                </a:solidFill>
                <a:latin typeface="Poppins" panose="00000500000000000000" pitchFamily="2" charset="0"/>
                <a:cs typeface="Poppins" panose="00000500000000000000" pitchFamily="2" charset="0"/>
              </a:rPr>
              <a:t>20CE130 - </a:t>
            </a:r>
            <a:r>
              <a:rPr lang="en-US" sz="2400" dirty="0" err="1">
                <a:solidFill>
                  <a:schemeClr val="bg1"/>
                </a:solidFill>
                <a:latin typeface="Poppins" panose="00000500000000000000" pitchFamily="2" charset="0"/>
                <a:cs typeface="Poppins" panose="00000500000000000000" pitchFamily="2" charset="0"/>
              </a:rPr>
              <a:t>Krima</a:t>
            </a:r>
            <a:r>
              <a:rPr lang="en-US" sz="2400" dirty="0">
                <a:solidFill>
                  <a:schemeClr val="bg1"/>
                </a:solidFill>
                <a:latin typeface="Poppins" panose="00000500000000000000" pitchFamily="2" charset="0"/>
                <a:cs typeface="Poppins" panose="00000500000000000000" pitchFamily="2" charset="0"/>
              </a:rPr>
              <a:t> Shah                                   </a:t>
            </a:r>
            <a:r>
              <a:rPr lang="en-US" sz="2400" dirty="0" err="1">
                <a:solidFill>
                  <a:schemeClr val="bg1"/>
                </a:solidFill>
                <a:latin typeface="Poppins" panose="00000500000000000000" pitchFamily="2" charset="0"/>
                <a:cs typeface="Poppins" panose="00000500000000000000" pitchFamily="2" charset="0"/>
              </a:rPr>
              <a:t>Deepkumar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Kothadiya</a:t>
            </a:r>
            <a:endParaRPr lang="en-US" sz="2400" dirty="0">
              <a:solidFill>
                <a:schemeClr val="bg1"/>
              </a:solidFill>
              <a:latin typeface="Poppins" panose="00000500000000000000" pitchFamily="2" charset="0"/>
              <a:cs typeface="Poppins" panose="00000500000000000000" pitchFamily="2" charset="0"/>
            </a:endParaRPr>
          </a:p>
          <a:p>
            <a:r>
              <a:rPr lang="en-US" sz="2400" dirty="0">
                <a:solidFill>
                  <a:schemeClr val="bg1"/>
                </a:solidFill>
                <a:latin typeface="Poppins" panose="00000500000000000000" pitchFamily="2" charset="0"/>
                <a:cs typeface="Poppins" panose="00000500000000000000" pitchFamily="2" charset="0"/>
              </a:rPr>
              <a:t>20CE133 - Prachi Shah</a:t>
            </a:r>
          </a:p>
          <a:p>
            <a:endParaRPr lang="en-IN" dirty="0"/>
          </a:p>
        </p:txBody>
      </p:sp>
      <p:pic>
        <p:nvPicPr>
          <p:cNvPr id="19" name="Picture 18">
            <a:extLst>
              <a:ext uri="{FF2B5EF4-FFF2-40B4-BE49-F238E27FC236}">
                <a16:creationId xmlns:a16="http://schemas.microsoft.com/office/drawing/2014/main" id="{0E3CACAB-378D-4247-9515-6F86CE65A1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30472" y="251395"/>
            <a:ext cx="1118581" cy="954522"/>
          </a:xfrm>
          <a:prstGeom prst="rect">
            <a:avLst/>
          </a:prstGeom>
        </p:spPr>
      </p:pic>
      <p:pic>
        <p:nvPicPr>
          <p:cNvPr id="21" name="Picture 20">
            <a:extLst>
              <a:ext uri="{FF2B5EF4-FFF2-40B4-BE49-F238E27FC236}">
                <a16:creationId xmlns:a16="http://schemas.microsoft.com/office/drawing/2014/main" id="{086BFC4D-1447-4639-B42D-4D7B2483EA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393" y="277798"/>
            <a:ext cx="4457586" cy="9281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362200" y="7709297"/>
            <a:ext cx="5029200" cy="2154436"/>
          </a:xfrm>
          <a:prstGeom prst="rect">
            <a:avLst/>
          </a:prstGeom>
        </p:spPr>
        <p:txBody>
          <a:bodyPr wrap="square" lIns="0" tIns="0" rIns="0" bIns="0" rtlCol="0" anchor="t">
            <a:spAutoFit/>
          </a:bodyPr>
          <a:lstStyle/>
          <a:p>
            <a:pPr marL="342900" indent="-3429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Here, the patches do not overlap.</a:t>
            </a:r>
          </a:p>
          <a:p>
            <a:pPr marL="342900" indent="-3429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User specifies :</a:t>
            </a:r>
          </a:p>
          <a:p>
            <a:pPr algn="just">
              <a:buClr>
                <a:srgbClr val="8AD0D6"/>
              </a:buClr>
            </a:pPr>
            <a:r>
              <a:rPr lang="en-US" sz="2800" dirty="0">
                <a:latin typeface="Poppins" panose="00000500000000000000" pitchFamily="2" charset="0"/>
                <a:ea typeface="+mj-lt"/>
                <a:cs typeface="Poppins" panose="00000500000000000000" pitchFamily="2" charset="0"/>
              </a:rPr>
              <a:t> 	patch size, e.g., 16x16</a:t>
            </a:r>
          </a:p>
          <a:p>
            <a:pPr algn="just"/>
            <a:r>
              <a:rPr lang="en-US" sz="2800" dirty="0">
                <a:latin typeface="Poppins" panose="00000500000000000000" pitchFamily="2" charset="0"/>
                <a:ea typeface="+mj-lt"/>
                <a:cs typeface="Poppins" panose="00000500000000000000" pitchFamily="2" charset="0"/>
              </a:rPr>
              <a:t>         stride, e.g., 16x16         .</a:t>
            </a:r>
            <a:endParaRPr lang="en-US" sz="2800" dirty="0">
              <a:latin typeface="Poppins" panose="00000500000000000000" pitchFamily="2" charset="0"/>
              <a:cs typeface="Poppins" panose="00000500000000000000" pitchFamily="2" charset="0"/>
            </a:endParaRPr>
          </a:p>
        </p:txBody>
      </p:sp>
      <p:sp>
        <p:nvSpPr>
          <p:cNvPr id="8" name="TextBox 8"/>
          <p:cNvSpPr txBox="1"/>
          <p:nvPr/>
        </p:nvSpPr>
        <p:spPr>
          <a:xfrm>
            <a:off x="1828800" y="1623294"/>
            <a:ext cx="10549172" cy="1007392"/>
          </a:xfrm>
          <a:prstGeom prst="rect">
            <a:avLst/>
          </a:prstGeom>
        </p:spPr>
        <p:txBody>
          <a:bodyPr wrap="square" lIns="0" tIns="0" rIns="0" bIns="0" rtlCol="0" anchor="t">
            <a:spAutoFit/>
          </a:bodyPr>
          <a:lstStyle/>
          <a:p>
            <a:pPr algn="just">
              <a:lnSpc>
                <a:spcPts val="8959"/>
              </a:lnSpc>
            </a:pPr>
            <a:r>
              <a:rPr lang="en-US" sz="3600" b="1" dirty="0">
                <a:ea typeface="+mj-lt"/>
                <a:cs typeface="+mj-lt"/>
              </a:rPr>
              <a:t>Split image into patches</a:t>
            </a:r>
            <a:endParaRPr lang="en-US" sz="3600" dirty="0">
              <a:solidFill>
                <a:srgbClr val="000000"/>
              </a:solidFill>
              <a:latin typeface="Poppins"/>
            </a:endParaRPr>
          </a:p>
        </p:txBody>
      </p:sp>
      <p:grpSp>
        <p:nvGrpSpPr>
          <p:cNvPr id="9" name="Group 9"/>
          <p:cNvGrpSpPr/>
          <p:nvPr/>
        </p:nvGrpSpPr>
        <p:grpSpPr>
          <a:xfrm>
            <a:off x="15369909" y="8733467"/>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11" name="TextBox 11"/>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a:solidFill>
                  <a:srgbClr val="FFFFFF"/>
                </a:solidFill>
                <a:latin typeface="Poppins"/>
              </a:rPr>
              <a:t>Slides 11</a:t>
            </a:r>
          </a:p>
        </p:txBody>
      </p:sp>
      <p:pic>
        <p:nvPicPr>
          <p:cNvPr id="21" name="Picture 5">
            <a:extLst>
              <a:ext uri="{FF2B5EF4-FFF2-40B4-BE49-F238E27FC236}">
                <a16:creationId xmlns:a16="http://schemas.microsoft.com/office/drawing/2014/main" id="{787B346B-E319-41EF-AD81-3423FC871DEA}"/>
              </a:ext>
            </a:extLst>
          </p:cNvPr>
          <p:cNvPicPr>
            <a:picLocks noChangeAspect="1"/>
          </p:cNvPicPr>
          <p:nvPr/>
        </p:nvPicPr>
        <p:blipFill>
          <a:blip r:embed="rId2"/>
          <a:stretch>
            <a:fillRect/>
          </a:stretch>
        </p:blipFill>
        <p:spPr>
          <a:xfrm>
            <a:off x="2057400" y="3121361"/>
            <a:ext cx="4572000" cy="4033725"/>
          </a:xfrm>
          <a:prstGeom prst="rect">
            <a:avLst/>
          </a:prstGeom>
        </p:spPr>
      </p:pic>
      <p:pic>
        <p:nvPicPr>
          <p:cNvPr id="22" name="Picture 9">
            <a:extLst>
              <a:ext uri="{FF2B5EF4-FFF2-40B4-BE49-F238E27FC236}">
                <a16:creationId xmlns:a16="http://schemas.microsoft.com/office/drawing/2014/main" id="{A44285B3-0774-444A-A5BF-C4660482CA14}"/>
              </a:ext>
            </a:extLst>
          </p:cNvPr>
          <p:cNvPicPr>
            <a:picLocks noChangeAspect="1"/>
          </p:cNvPicPr>
          <p:nvPr/>
        </p:nvPicPr>
        <p:blipFill>
          <a:blip r:embed="rId3"/>
          <a:stretch>
            <a:fillRect/>
          </a:stretch>
        </p:blipFill>
        <p:spPr>
          <a:xfrm>
            <a:off x="11049000" y="3121361"/>
            <a:ext cx="5021949" cy="4039001"/>
          </a:xfrm>
          <a:prstGeom prst="rect">
            <a:avLst/>
          </a:prstGeom>
        </p:spPr>
      </p:pic>
      <p:sp>
        <p:nvSpPr>
          <p:cNvPr id="23" name="Arrow: Right 22">
            <a:extLst>
              <a:ext uri="{FF2B5EF4-FFF2-40B4-BE49-F238E27FC236}">
                <a16:creationId xmlns:a16="http://schemas.microsoft.com/office/drawing/2014/main" id="{089343CA-3967-4D4A-8DCC-F9E820C9335F}"/>
              </a:ext>
            </a:extLst>
          </p:cNvPr>
          <p:cNvSpPr/>
          <p:nvPr/>
        </p:nvSpPr>
        <p:spPr>
          <a:xfrm>
            <a:off x="7482840" y="4681023"/>
            <a:ext cx="27432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5">
            <a:extLst>
              <a:ext uri="{FF2B5EF4-FFF2-40B4-BE49-F238E27FC236}">
                <a16:creationId xmlns:a16="http://schemas.microsoft.com/office/drawing/2014/main" id="{28BBD9AB-9C32-4094-8FEF-CF38795E1873}"/>
              </a:ext>
            </a:extLst>
          </p:cNvPr>
          <p:cNvSpPr txBox="1"/>
          <p:nvPr/>
        </p:nvSpPr>
        <p:spPr>
          <a:xfrm>
            <a:off x="1371600" y="542229"/>
            <a:ext cx="13487400" cy="1081065"/>
          </a:xfrm>
          <a:prstGeom prst="rect">
            <a:avLst/>
          </a:prstGeom>
        </p:spPr>
        <p:txBody>
          <a:bodyPr wrap="square" lIns="0" tIns="0" rIns="0" bIns="0" rtlCol="0" anchor="t">
            <a:spAutoFit/>
          </a:bodyPr>
          <a:lstStyle/>
          <a:p>
            <a:pPr algn="just">
              <a:lnSpc>
                <a:spcPts val="8959"/>
              </a:lnSpc>
            </a:pPr>
            <a:r>
              <a:rPr lang="en-IN" sz="6000" b="1" dirty="0">
                <a:latin typeface="Poppins" panose="00000500000000000000" pitchFamily="2" charset="0"/>
                <a:cs typeface="Poppins" panose="00000500000000000000" pitchFamily="2" charset="0"/>
              </a:rPr>
              <a:t>Working of Vision Transformer</a:t>
            </a:r>
            <a:endParaRPr lang="en-US" sz="6000" b="1" dirty="0">
              <a:solidFill>
                <a:srgbClr val="000000"/>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524000" y="1028700"/>
            <a:ext cx="10549172" cy="1099468"/>
          </a:xfrm>
          <a:prstGeom prst="rect">
            <a:avLst/>
          </a:prstGeom>
        </p:spPr>
        <p:txBody>
          <a:bodyPr wrap="square" lIns="0" tIns="0" rIns="0" bIns="0" rtlCol="0" anchor="t">
            <a:spAutoFit/>
          </a:bodyPr>
          <a:lstStyle/>
          <a:p>
            <a:pPr algn="ctr">
              <a:lnSpc>
                <a:spcPts val="8959"/>
              </a:lnSpc>
            </a:pPr>
            <a:r>
              <a:rPr lang="en-US" sz="6000" b="1" dirty="0">
                <a:latin typeface="Poppins" panose="00000500000000000000" pitchFamily="2" charset="0"/>
                <a:ea typeface="+mj-lt"/>
                <a:cs typeface="Poppins" panose="00000500000000000000" pitchFamily="2" charset="0"/>
              </a:rPr>
              <a:t>Vectorization</a:t>
            </a:r>
            <a:endParaRPr lang="en-US" sz="6000" dirty="0">
              <a:solidFill>
                <a:srgbClr val="000000"/>
              </a:solidFill>
              <a:latin typeface="Poppins" panose="00000500000000000000" pitchFamily="2" charset="0"/>
              <a:cs typeface="Poppins" panose="00000500000000000000" pitchFamily="2" charset="0"/>
            </a:endParaRPr>
          </a:p>
        </p:txBody>
      </p:sp>
      <p:grpSp>
        <p:nvGrpSpPr>
          <p:cNvPr id="9" name="Group 9"/>
          <p:cNvGrpSpPr/>
          <p:nvPr/>
        </p:nvGrpSpPr>
        <p:grpSpPr>
          <a:xfrm>
            <a:off x="15369909" y="8733467"/>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txBody>
            <a:bodyPr/>
            <a:lstStyle/>
            <a:p>
              <a:endParaRPr lang="en-IN" dirty="0"/>
            </a:p>
          </p:txBody>
        </p:sp>
      </p:grpSp>
      <p:sp>
        <p:nvSpPr>
          <p:cNvPr id="11" name="TextBox 11"/>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12</a:t>
            </a:r>
          </a:p>
        </p:txBody>
      </p:sp>
      <p:pic>
        <p:nvPicPr>
          <p:cNvPr id="12" name="Picture 8" descr="Chart, box and whisker chart&#10;&#10;Description automatically generated">
            <a:extLst>
              <a:ext uri="{FF2B5EF4-FFF2-40B4-BE49-F238E27FC236}">
                <a16:creationId xmlns:a16="http://schemas.microsoft.com/office/drawing/2014/main" id="{E63A2081-FA28-414B-A675-82B3E1DFDD88}"/>
              </a:ext>
            </a:extLst>
          </p:cNvPr>
          <p:cNvPicPr>
            <a:picLocks noChangeAspect="1"/>
          </p:cNvPicPr>
          <p:nvPr/>
        </p:nvPicPr>
        <p:blipFill>
          <a:blip r:embed="rId2"/>
          <a:stretch>
            <a:fillRect/>
          </a:stretch>
        </p:blipFill>
        <p:spPr>
          <a:xfrm>
            <a:off x="1676400" y="3238500"/>
            <a:ext cx="11811000" cy="4715044"/>
          </a:xfrm>
          <a:prstGeom prst="rect">
            <a:avLst/>
          </a:prstGeom>
        </p:spPr>
      </p:pic>
    </p:spTree>
    <p:extLst>
      <p:ext uri="{BB962C8B-B14F-4D97-AF65-F5344CB8AC3E}">
        <p14:creationId xmlns:p14="http://schemas.microsoft.com/office/powerpoint/2010/main" val="2620017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526242" y="1299167"/>
            <a:ext cx="5862210" cy="7877917"/>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nvGrpSpPr>
          <p:cNvPr id="5" name="Group 5"/>
          <p:cNvGrpSpPr/>
          <p:nvPr/>
        </p:nvGrpSpPr>
        <p:grpSpPr>
          <a:xfrm>
            <a:off x="15400389" y="8680252"/>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sp>
      </p:grpSp>
      <p:sp>
        <p:nvSpPr>
          <p:cNvPr id="7" name="TextBox 7"/>
          <p:cNvSpPr txBox="1"/>
          <p:nvPr/>
        </p:nvSpPr>
        <p:spPr>
          <a:xfrm>
            <a:off x="15400389" y="9090530"/>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13</a:t>
            </a:r>
          </a:p>
        </p:txBody>
      </p:sp>
      <p:grpSp>
        <p:nvGrpSpPr>
          <p:cNvPr id="8" name="Group 8"/>
          <p:cNvGrpSpPr/>
          <p:nvPr/>
        </p:nvGrpSpPr>
        <p:grpSpPr>
          <a:xfrm>
            <a:off x="-533400" y="650358"/>
            <a:ext cx="11049000" cy="1934555"/>
            <a:chOff x="0" y="0"/>
            <a:chExt cx="3249987" cy="616710"/>
          </a:xfrm>
        </p:grpSpPr>
        <p:sp>
          <p:nvSpPr>
            <p:cNvPr id="9" name="Freeform 9"/>
            <p:cNvSpPr/>
            <p:nvPr/>
          </p:nvSpPr>
          <p:spPr>
            <a:xfrm>
              <a:off x="0" y="0"/>
              <a:ext cx="3249987" cy="616710"/>
            </a:xfrm>
            <a:custGeom>
              <a:avLst/>
              <a:gdLst/>
              <a:ahLst/>
              <a:cxnLst/>
              <a:rect l="l" t="t" r="r" b="b"/>
              <a:pathLst>
                <a:path w="3445082" h="920790">
                  <a:moveTo>
                    <a:pt x="3320623" y="920790"/>
                  </a:moveTo>
                  <a:lnTo>
                    <a:pt x="124460" y="920790"/>
                  </a:lnTo>
                  <a:cubicBezTo>
                    <a:pt x="55880" y="920790"/>
                    <a:pt x="0" y="864910"/>
                    <a:pt x="0" y="796330"/>
                  </a:cubicBezTo>
                  <a:lnTo>
                    <a:pt x="0" y="124460"/>
                  </a:lnTo>
                  <a:cubicBezTo>
                    <a:pt x="0" y="55880"/>
                    <a:pt x="55880" y="0"/>
                    <a:pt x="124460" y="0"/>
                  </a:cubicBezTo>
                  <a:lnTo>
                    <a:pt x="3320623" y="0"/>
                  </a:lnTo>
                  <a:cubicBezTo>
                    <a:pt x="3389202" y="0"/>
                    <a:pt x="3445082" y="55880"/>
                    <a:pt x="3445082" y="124460"/>
                  </a:cubicBezTo>
                  <a:lnTo>
                    <a:pt x="3445082" y="796330"/>
                  </a:lnTo>
                  <a:cubicBezTo>
                    <a:pt x="3445082" y="864910"/>
                    <a:pt x="3389202" y="920790"/>
                    <a:pt x="3320623" y="920790"/>
                  </a:cubicBezTo>
                  <a:close/>
                </a:path>
              </a:pathLst>
            </a:custGeom>
            <a:solidFill>
              <a:srgbClr val="FF9406"/>
            </a:solidFill>
          </p:spPr>
          <p:txBody>
            <a:bodyPr/>
            <a:lstStyle/>
            <a:p>
              <a:endParaRPr lang="en-IN" dirty="0"/>
            </a:p>
          </p:txBody>
        </p:sp>
      </p:grpSp>
      <p:sp>
        <p:nvSpPr>
          <p:cNvPr id="17" name="TextBox 11">
            <a:extLst>
              <a:ext uri="{FF2B5EF4-FFF2-40B4-BE49-F238E27FC236}">
                <a16:creationId xmlns:a16="http://schemas.microsoft.com/office/drawing/2014/main" id="{5EE87754-73C4-4455-80B9-C262C52ADF73}"/>
              </a:ext>
            </a:extLst>
          </p:cNvPr>
          <p:cNvSpPr txBox="1"/>
          <p:nvPr/>
        </p:nvSpPr>
        <p:spPr>
          <a:xfrm>
            <a:off x="1676400" y="6871530"/>
            <a:ext cx="5600424" cy="1095364"/>
          </a:xfrm>
          <a:prstGeom prst="rect">
            <a:avLst/>
          </a:prstGeom>
        </p:spPr>
        <p:txBody>
          <a:bodyPr lIns="0" tIns="0" rIns="0" bIns="0" rtlCol="0" anchor="t">
            <a:spAutoFit/>
          </a:bodyPr>
          <a:lstStyle/>
          <a:p>
            <a:pPr>
              <a:lnSpc>
                <a:spcPts val="8959"/>
              </a:lnSpc>
            </a:pPr>
            <a:r>
              <a:rPr lang="en-US" sz="5400" b="1" dirty="0">
                <a:solidFill>
                  <a:srgbClr val="FFFFFF"/>
                </a:solidFill>
                <a:latin typeface="Poppins"/>
              </a:rPr>
              <a:t>Aim</a:t>
            </a:r>
            <a:endParaRPr lang="en-US" sz="6000" b="1" dirty="0">
              <a:solidFill>
                <a:srgbClr val="FFFFFF"/>
              </a:solidFill>
              <a:latin typeface="Poppins"/>
            </a:endParaRPr>
          </a:p>
        </p:txBody>
      </p:sp>
      <p:sp>
        <p:nvSpPr>
          <p:cNvPr id="16" name="TextBox 15">
            <a:extLst>
              <a:ext uri="{FF2B5EF4-FFF2-40B4-BE49-F238E27FC236}">
                <a16:creationId xmlns:a16="http://schemas.microsoft.com/office/drawing/2014/main" id="{26896BBC-628F-4D6A-92E2-F059BDBD7C2D}"/>
              </a:ext>
            </a:extLst>
          </p:cNvPr>
          <p:cNvSpPr txBox="1"/>
          <p:nvPr/>
        </p:nvSpPr>
        <p:spPr>
          <a:xfrm>
            <a:off x="-228600" y="902550"/>
            <a:ext cx="9867900" cy="1173398"/>
          </a:xfrm>
          <a:prstGeom prst="rect">
            <a:avLst/>
          </a:prstGeom>
          <a:noFill/>
        </p:spPr>
        <p:txBody>
          <a:bodyPr wrap="square">
            <a:spAutoFit/>
          </a:bodyPr>
          <a:lstStyle/>
          <a:p>
            <a:pPr algn="ctr">
              <a:lnSpc>
                <a:spcPts val="8959"/>
              </a:lnSpc>
            </a:pPr>
            <a:r>
              <a:rPr lang="en-US" sz="6000" b="1" dirty="0">
                <a:solidFill>
                  <a:schemeClr val="bg1"/>
                </a:solidFill>
                <a:latin typeface="Poppins" panose="00000500000000000000" pitchFamily="2" charset="0"/>
                <a:ea typeface="+mj-lt"/>
                <a:cs typeface="Poppins" panose="00000500000000000000" pitchFamily="2" charset="0"/>
              </a:rPr>
              <a:t>Applying dense layer</a:t>
            </a:r>
            <a:endParaRPr lang="en-US" sz="6000" dirty="0">
              <a:solidFill>
                <a:schemeClr val="bg1"/>
              </a:solidFill>
              <a:latin typeface="Poppins" panose="00000500000000000000" pitchFamily="2" charset="0"/>
              <a:cs typeface="Poppins" panose="00000500000000000000" pitchFamily="2" charset="0"/>
            </a:endParaRPr>
          </a:p>
        </p:txBody>
      </p:sp>
      <p:pic>
        <p:nvPicPr>
          <p:cNvPr id="19" name="Picture 10" descr="Chart&#10;&#10;Description automatically generated">
            <a:extLst>
              <a:ext uri="{FF2B5EF4-FFF2-40B4-BE49-F238E27FC236}">
                <a16:creationId xmlns:a16="http://schemas.microsoft.com/office/drawing/2014/main" id="{35E7BC04-7B16-4830-9B7F-44A6C1497FDC}"/>
              </a:ext>
            </a:extLst>
          </p:cNvPr>
          <p:cNvPicPr>
            <a:picLocks noChangeAspect="1"/>
          </p:cNvPicPr>
          <p:nvPr/>
        </p:nvPicPr>
        <p:blipFill>
          <a:blip r:embed="rId2"/>
          <a:stretch>
            <a:fillRect/>
          </a:stretch>
        </p:blipFill>
        <p:spPr>
          <a:xfrm>
            <a:off x="3414582" y="3990958"/>
            <a:ext cx="10145037" cy="4048141"/>
          </a:xfrm>
          <a:prstGeom prst="rect">
            <a:avLst/>
          </a:prstGeom>
          <a:ln w="3175">
            <a:solidFill>
              <a:schemeClr val="tx1"/>
            </a:solidFill>
          </a:ln>
        </p:spPr>
      </p:pic>
    </p:spTree>
    <p:extLst>
      <p:ext uri="{BB962C8B-B14F-4D97-AF65-F5344CB8AC3E}">
        <p14:creationId xmlns:p14="http://schemas.microsoft.com/office/powerpoint/2010/main" val="269381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990600" y="1028700"/>
            <a:ext cx="10549172" cy="1099468"/>
          </a:xfrm>
          <a:prstGeom prst="rect">
            <a:avLst/>
          </a:prstGeom>
        </p:spPr>
        <p:txBody>
          <a:bodyPr wrap="square" lIns="0" tIns="0" rIns="0" bIns="0" rtlCol="0" anchor="t">
            <a:spAutoFit/>
          </a:bodyPr>
          <a:lstStyle/>
          <a:p>
            <a:pPr algn="just">
              <a:lnSpc>
                <a:spcPts val="8959"/>
              </a:lnSpc>
            </a:pPr>
            <a:r>
              <a:rPr lang="en-US" sz="6000" b="1" dirty="0">
                <a:ea typeface="+mj-lt"/>
                <a:cs typeface="+mj-lt"/>
              </a:rPr>
              <a:t>Add positional encoding </a:t>
            </a:r>
            <a:endParaRPr lang="en-US" sz="6000" dirty="0">
              <a:solidFill>
                <a:srgbClr val="000000"/>
              </a:solidFill>
              <a:latin typeface="Poppins"/>
            </a:endParaRPr>
          </a:p>
        </p:txBody>
      </p:sp>
      <p:grpSp>
        <p:nvGrpSpPr>
          <p:cNvPr id="9" name="Group 9"/>
          <p:cNvGrpSpPr/>
          <p:nvPr/>
        </p:nvGrpSpPr>
        <p:grpSpPr>
          <a:xfrm>
            <a:off x="15369909" y="8700128"/>
            <a:ext cx="3210731" cy="1245317"/>
            <a:chOff x="0" y="-18508"/>
            <a:chExt cx="1782412" cy="691328"/>
          </a:xfrm>
        </p:grpSpPr>
        <p:sp>
          <p:nvSpPr>
            <p:cNvPr id="10" name="Freeform 10"/>
            <p:cNvSpPr/>
            <p:nvPr/>
          </p:nvSpPr>
          <p:spPr>
            <a:xfrm>
              <a:off x="0" y="-18508"/>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txBody>
            <a:bodyPr/>
            <a:lstStyle/>
            <a:p>
              <a:endParaRPr lang="en-IN" dirty="0"/>
            </a:p>
          </p:txBody>
        </p:sp>
      </p:grpSp>
      <p:sp>
        <p:nvSpPr>
          <p:cNvPr id="11" name="TextBox 11"/>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14</a:t>
            </a:r>
          </a:p>
        </p:txBody>
      </p:sp>
      <p:pic>
        <p:nvPicPr>
          <p:cNvPr id="12" name="Picture 10" descr="Chart, box and whisker chart&#10;&#10;Description automatically generated">
            <a:extLst>
              <a:ext uri="{FF2B5EF4-FFF2-40B4-BE49-F238E27FC236}">
                <a16:creationId xmlns:a16="http://schemas.microsoft.com/office/drawing/2014/main" id="{850C4740-6CB5-46CC-8B62-EB39ECDAF03A}"/>
              </a:ext>
            </a:extLst>
          </p:cNvPr>
          <p:cNvPicPr>
            <a:picLocks noChangeAspect="1"/>
          </p:cNvPicPr>
          <p:nvPr/>
        </p:nvPicPr>
        <p:blipFill>
          <a:blip r:embed="rId2"/>
          <a:stretch>
            <a:fillRect/>
          </a:stretch>
        </p:blipFill>
        <p:spPr>
          <a:xfrm>
            <a:off x="2209800" y="3619500"/>
            <a:ext cx="12725400" cy="4800600"/>
          </a:xfrm>
          <a:prstGeom prst="rect">
            <a:avLst/>
          </a:prstGeom>
          <a:ln w="3175">
            <a:solidFill>
              <a:schemeClr val="tx1"/>
            </a:solidFill>
          </a:ln>
        </p:spPr>
      </p:pic>
    </p:spTree>
    <p:extLst>
      <p:ext uri="{BB962C8B-B14F-4D97-AF65-F5344CB8AC3E}">
        <p14:creationId xmlns:p14="http://schemas.microsoft.com/office/powerpoint/2010/main" val="1541969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219200" y="1013000"/>
            <a:ext cx="13944600" cy="1081065"/>
          </a:xfrm>
          <a:prstGeom prst="rect">
            <a:avLst/>
          </a:prstGeom>
        </p:spPr>
        <p:txBody>
          <a:bodyPr wrap="square" lIns="0" tIns="0" rIns="0" bIns="0" rtlCol="0" anchor="t">
            <a:spAutoFit/>
          </a:bodyPr>
          <a:lstStyle/>
          <a:p>
            <a:pPr algn="just">
              <a:lnSpc>
                <a:spcPts val="8959"/>
              </a:lnSpc>
            </a:pPr>
            <a:r>
              <a:rPr lang="en-US" sz="6000" b="1" dirty="0">
                <a:latin typeface="Poppins" panose="00000500000000000000" pitchFamily="2" charset="0"/>
                <a:cs typeface="Poppins" panose="00000500000000000000" pitchFamily="2" charset="0"/>
              </a:rPr>
              <a:t>Need of positional encoding</a:t>
            </a:r>
            <a:endParaRPr lang="en-US" sz="6000" dirty="0">
              <a:solidFill>
                <a:srgbClr val="000000"/>
              </a:solidFill>
              <a:latin typeface="Poppins" panose="00000500000000000000" pitchFamily="2" charset="0"/>
              <a:cs typeface="Poppins" panose="00000500000000000000" pitchFamily="2" charset="0"/>
            </a:endParaRPr>
          </a:p>
        </p:txBody>
      </p:sp>
      <p:grpSp>
        <p:nvGrpSpPr>
          <p:cNvPr id="9" name="Group 9"/>
          <p:cNvGrpSpPr/>
          <p:nvPr/>
        </p:nvGrpSpPr>
        <p:grpSpPr>
          <a:xfrm>
            <a:off x="15849600" y="8756327"/>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11" name="TextBox 11"/>
          <p:cNvSpPr txBox="1"/>
          <p:nvPr/>
        </p:nvSpPr>
        <p:spPr>
          <a:xfrm>
            <a:off x="15697198" y="9143745"/>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15</a:t>
            </a:r>
          </a:p>
        </p:txBody>
      </p:sp>
      <p:pic>
        <p:nvPicPr>
          <p:cNvPr id="12" name="Picture 4">
            <a:extLst>
              <a:ext uri="{FF2B5EF4-FFF2-40B4-BE49-F238E27FC236}">
                <a16:creationId xmlns:a16="http://schemas.microsoft.com/office/drawing/2014/main" id="{E57FA619-6A92-49B9-A392-34A2EBF339E6}"/>
              </a:ext>
            </a:extLst>
          </p:cNvPr>
          <p:cNvPicPr>
            <a:picLocks noChangeAspect="1"/>
          </p:cNvPicPr>
          <p:nvPr/>
        </p:nvPicPr>
        <p:blipFill>
          <a:blip r:embed="rId2"/>
          <a:stretch>
            <a:fillRect/>
          </a:stretch>
        </p:blipFill>
        <p:spPr>
          <a:xfrm>
            <a:off x="1993358" y="3423333"/>
            <a:ext cx="5486400" cy="5310134"/>
          </a:xfrm>
          <a:prstGeom prst="rect">
            <a:avLst/>
          </a:prstGeom>
        </p:spPr>
      </p:pic>
      <p:pic>
        <p:nvPicPr>
          <p:cNvPr id="13" name="Picture 5" descr="A picture containing grass, dog, outdoor, mammal&#10;&#10;Description automatically generated">
            <a:extLst>
              <a:ext uri="{FF2B5EF4-FFF2-40B4-BE49-F238E27FC236}">
                <a16:creationId xmlns:a16="http://schemas.microsoft.com/office/drawing/2014/main" id="{BB6582E4-0F49-4086-A120-7993D216D696}"/>
              </a:ext>
            </a:extLst>
          </p:cNvPr>
          <p:cNvPicPr>
            <a:picLocks noChangeAspect="1"/>
          </p:cNvPicPr>
          <p:nvPr/>
        </p:nvPicPr>
        <p:blipFill>
          <a:blip r:embed="rId3"/>
          <a:stretch>
            <a:fillRect/>
          </a:stretch>
        </p:blipFill>
        <p:spPr>
          <a:xfrm>
            <a:off x="10363200" y="3428895"/>
            <a:ext cx="5333998" cy="5304572"/>
          </a:xfrm>
          <a:prstGeom prst="rect">
            <a:avLst/>
          </a:prstGeom>
        </p:spPr>
      </p:pic>
    </p:spTree>
    <p:extLst>
      <p:ext uri="{BB962C8B-B14F-4D97-AF65-F5344CB8AC3E}">
        <p14:creationId xmlns:p14="http://schemas.microsoft.com/office/powerpoint/2010/main" val="4065371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5468600" y="8700128"/>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txBody>
            <a:bodyPr/>
            <a:lstStyle/>
            <a:p>
              <a:endParaRPr lang="en-IN" dirty="0"/>
            </a:p>
          </p:txBody>
        </p:sp>
      </p:grpSp>
      <p:sp>
        <p:nvSpPr>
          <p:cNvPr id="11" name="TextBox 11"/>
          <p:cNvSpPr txBox="1"/>
          <p:nvPr/>
        </p:nvSpPr>
        <p:spPr>
          <a:xfrm>
            <a:off x="15468600" y="9110406"/>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16</a:t>
            </a:r>
          </a:p>
        </p:txBody>
      </p:sp>
      <p:pic>
        <p:nvPicPr>
          <p:cNvPr id="7" name="Picture 4">
            <a:extLst>
              <a:ext uri="{FF2B5EF4-FFF2-40B4-BE49-F238E27FC236}">
                <a16:creationId xmlns:a16="http://schemas.microsoft.com/office/drawing/2014/main" id="{0BB75668-2B37-4428-8391-E50DAF65CACE}"/>
              </a:ext>
            </a:extLst>
          </p:cNvPr>
          <p:cNvPicPr>
            <a:picLocks noChangeAspect="1"/>
          </p:cNvPicPr>
          <p:nvPr/>
        </p:nvPicPr>
        <p:blipFill>
          <a:blip r:embed="rId2"/>
          <a:stretch>
            <a:fillRect/>
          </a:stretch>
        </p:blipFill>
        <p:spPr>
          <a:xfrm>
            <a:off x="-228600" y="1409700"/>
            <a:ext cx="9119937" cy="4104117"/>
          </a:xfrm>
          <a:prstGeom prst="rect">
            <a:avLst/>
          </a:prstGeom>
          <a:ln w="3175">
            <a:solidFill>
              <a:schemeClr val="tx1"/>
            </a:solidFill>
          </a:ln>
        </p:spPr>
      </p:pic>
      <p:pic>
        <p:nvPicPr>
          <p:cNvPr id="13" name="Picture 7" descr="Diagram&#10;&#10;Description automatically generated">
            <a:extLst>
              <a:ext uri="{FF2B5EF4-FFF2-40B4-BE49-F238E27FC236}">
                <a16:creationId xmlns:a16="http://schemas.microsoft.com/office/drawing/2014/main" id="{3DCE830A-56E1-4DF7-9CFE-9E0FF9C9E388}"/>
              </a:ext>
            </a:extLst>
          </p:cNvPr>
          <p:cNvPicPr>
            <a:picLocks noChangeAspect="1"/>
          </p:cNvPicPr>
          <p:nvPr/>
        </p:nvPicPr>
        <p:blipFill>
          <a:blip r:embed="rId3"/>
          <a:stretch>
            <a:fillRect/>
          </a:stretch>
        </p:blipFill>
        <p:spPr>
          <a:xfrm>
            <a:off x="8401905" y="3907371"/>
            <a:ext cx="9886095" cy="4195481"/>
          </a:xfrm>
          <a:prstGeom prst="rect">
            <a:avLst/>
          </a:prstGeom>
          <a:ln w="3175">
            <a:solidFill>
              <a:schemeClr val="tx1"/>
            </a:solidFill>
          </a:ln>
        </p:spPr>
      </p:pic>
    </p:spTree>
    <p:extLst>
      <p:ext uri="{BB962C8B-B14F-4D97-AF65-F5344CB8AC3E}">
        <p14:creationId xmlns:p14="http://schemas.microsoft.com/office/powerpoint/2010/main" val="69361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5369909" y="8733467"/>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11" name="TextBox 11"/>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17</a:t>
            </a:r>
          </a:p>
        </p:txBody>
      </p:sp>
      <p:pic>
        <p:nvPicPr>
          <p:cNvPr id="14" name="Picture 4" descr="Diagram, box and whisker chart&#10;&#10;Description automatically generated">
            <a:extLst>
              <a:ext uri="{FF2B5EF4-FFF2-40B4-BE49-F238E27FC236}">
                <a16:creationId xmlns:a16="http://schemas.microsoft.com/office/drawing/2014/main" id="{D2580415-2748-4579-83D5-CD970FE65D46}"/>
              </a:ext>
            </a:extLst>
          </p:cNvPr>
          <p:cNvPicPr>
            <a:picLocks noChangeAspect="1"/>
          </p:cNvPicPr>
          <p:nvPr/>
        </p:nvPicPr>
        <p:blipFill>
          <a:blip r:embed="rId2"/>
          <a:stretch>
            <a:fillRect/>
          </a:stretch>
        </p:blipFill>
        <p:spPr>
          <a:xfrm>
            <a:off x="914400" y="1405219"/>
            <a:ext cx="8508647" cy="4195481"/>
          </a:xfrm>
          <a:prstGeom prst="rect">
            <a:avLst/>
          </a:prstGeom>
          <a:ln w="3175">
            <a:solidFill>
              <a:schemeClr val="tx1"/>
            </a:solidFill>
          </a:ln>
        </p:spPr>
      </p:pic>
      <p:pic>
        <p:nvPicPr>
          <p:cNvPr id="15" name="Picture 4" descr="Diagram&#10;&#10;Description automatically generated">
            <a:extLst>
              <a:ext uri="{FF2B5EF4-FFF2-40B4-BE49-F238E27FC236}">
                <a16:creationId xmlns:a16="http://schemas.microsoft.com/office/drawing/2014/main" id="{287D57A6-2825-4239-96D7-767950C20904}"/>
              </a:ext>
            </a:extLst>
          </p:cNvPr>
          <p:cNvPicPr>
            <a:picLocks noChangeAspect="1"/>
          </p:cNvPicPr>
          <p:nvPr/>
        </p:nvPicPr>
        <p:blipFill>
          <a:blip r:embed="rId3"/>
          <a:stretch>
            <a:fillRect/>
          </a:stretch>
        </p:blipFill>
        <p:spPr>
          <a:xfrm>
            <a:off x="8458200" y="4094369"/>
            <a:ext cx="9194447" cy="4195481"/>
          </a:xfrm>
          <a:prstGeom prst="rect">
            <a:avLst/>
          </a:prstGeom>
          <a:ln w="3175">
            <a:solidFill>
              <a:schemeClr val="tx1"/>
            </a:solidFill>
          </a:ln>
        </p:spPr>
      </p:pic>
    </p:spTree>
    <p:extLst>
      <p:ext uri="{BB962C8B-B14F-4D97-AF65-F5344CB8AC3E}">
        <p14:creationId xmlns:p14="http://schemas.microsoft.com/office/powerpoint/2010/main" val="410704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43000" y="800100"/>
            <a:ext cx="10549172" cy="1099468"/>
          </a:xfrm>
          <a:prstGeom prst="rect">
            <a:avLst/>
          </a:prstGeom>
        </p:spPr>
        <p:txBody>
          <a:bodyPr wrap="square" lIns="0" tIns="0" rIns="0" bIns="0" rtlCol="0" anchor="t">
            <a:spAutoFit/>
          </a:bodyPr>
          <a:lstStyle/>
          <a:p>
            <a:pPr algn="just">
              <a:lnSpc>
                <a:spcPts val="8959"/>
              </a:lnSpc>
            </a:pPr>
            <a:r>
              <a:rPr lang="en-US" sz="6000" b="1" dirty="0">
                <a:solidFill>
                  <a:srgbClr val="000000"/>
                </a:solidFill>
                <a:latin typeface="Poppins"/>
              </a:rPr>
              <a:t>Image Classifications </a:t>
            </a:r>
          </a:p>
        </p:txBody>
      </p:sp>
      <p:grpSp>
        <p:nvGrpSpPr>
          <p:cNvPr id="9" name="Group 9"/>
          <p:cNvGrpSpPr/>
          <p:nvPr/>
        </p:nvGrpSpPr>
        <p:grpSpPr>
          <a:xfrm>
            <a:off x="15369909" y="8733467"/>
            <a:ext cx="3210731" cy="1245317"/>
            <a:chOff x="0" y="0"/>
            <a:chExt cx="1782412" cy="691328"/>
          </a:xfrm>
        </p:grpSpPr>
        <p:sp>
          <p:nvSpPr>
            <p:cNvPr id="10" name="Freeform 10"/>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11" name="TextBox 11"/>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19</a:t>
            </a:r>
          </a:p>
        </p:txBody>
      </p:sp>
      <p:sp>
        <p:nvSpPr>
          <p:cNvPr id="7" name="TextBox 14">
            <a:extLst>
              <a:ext uri="{FF2B5EF4-FFF2-40B4-BE49-F238E27FC236}">
                <a16:creationId xmlns:a16="http://schemas.microsoft.com/office/drawing/2014/main" id="{ECD0BA4B-2AFF-4D9E-B81C-A6F2F1BE9E1E}"/>
              </a:ext>
            </a:extLst>
          </p:cNvPr>
          <p:cNvSpPr txBox="1"/>
          <p:nvPr/>
        </p:nvSpPr>
        <p:spPr>
          <a:xfrm>
            <a:off x="1143000" y="3215287"/>
            <a:ext cx="15544800" cy="5601533"/>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CNNs, e.g., </a:t>
            </a:r>
            <a:r>
              <a:rPr lang="en-US" sz="2800" dirty="0" err="1">
                <a:latin typeface="Poppins" panose="00000500000000000000" pitchFamily="2" charset="0"/>
                <a:ea typeface="+mj-lt"/>
                <a:cs typeface="Poppins" panose="00000500000000000000" pitchFamily="2" charset="0"/>
              </a:rPr>
              <a:t>ResNet</a:t>
            </a:r>
            <a:r>
              <a:rPr lang="en-US" sz="2800" dirty="0">
                <a:latin typeface="Poppins" panose="00000500000000000000" pitchFamily="2" charset="0"/>
                <a:ea typeface="+mj-lt"/>
                <a:cs typeface="Poppins" panose="00000500000000000000" pitchFamily="2" charset="0"/>
              </a:rPr>
              <a:t>, were the best solutions to image classification.</a:t>
            </a: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Vision Transformer (</a:t>
            </a:r>
            <a:r>
              <a:rPr lang="en-US" sz="2800" dirty="0" err="1">
                <a:latin typeface="Poppins" panose="00000500000000000000" pitchFamily="2" charset="0"/>
                <a:ea typeface="+mj-lt"/>
                <a:cs typeface="Poppins" panose="00000500000000000000" pitchFamily="2" charset="0"/>
              </a:rPr>
              <a:t>ViT</a:t>
            </a:r>
            <a:r>
              <a:rPr lang="en-US" sz="2800" dirty="0">
                <a:latin typeface="Poppins" panose="00000500000000000000" pitchFamily="2" charset="0"/>
                <a:ea typeface="+mj-lt"/>
                <a:cs typeface="Poppins" panose="00000500000000000000" pitchFamily="2" charset="0"/>
              </a:rPr>
              <a:t>) beats CNNs (by a small margin), if the  dataset for pretraining is sufficiently large (at least 100 million  images).</a:t>
            </a: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Pretrained on ImageNet (small), </a:t>
            </a:r>
            <a:r>
              <a:rPr lang="en-US" sz="2800" dirty="0" err="1">
                <a:latin typeface="Poppins" panose="00000500000000000000" pitchFamily="2" charset="0"/>
                <a:ea typeface="+mj-lt"/>
                <a:cs typeface="Poppins" panose="00000500000000000000" pitchFamily="2" charset="0"/>
              </a:rPr>
              <a:t>ViT</a:t>
            </a:r>
            <a:r>
              <a:rPr lang="en-US" sz="2800" dirty="0">
                <a:latin typeface="Poppins" panose="00000500000000000000" pitchFamily="2" charset="0"/>
                <a:ea typeface="+mj-lt"/>
                <a:cs typeface="Poppins" panose="00000500000000000000" pitchFamily="2" charset="0"/>
              </a:rPr>
              <a:t> is slightly worse than </a:t>
            </a:r>
            <a:r>
              <a:rPr lang="en-US" sz="2800" dirty="0" err="1">
                <a:latin typeface="Poppins" panose="00000500000000000000" pitchFamily="2" charset="0"/>
                <a:ea typeface="+mj-lt"/>
                <a:cs typeface="Poppins" panose="00000500000000000000" pitchFamily="2" charset="0"/>
              </a:rPr>
              <a:t>ResNet</a:t>
            </a:r>
            <a:r>
              <a:rPr lang="en-US" sz="2800" dirty="0">
                <a:latin typeface="Poppins" panose="00000500000000000000" pitchFamily="2" charset="0"/>
                <a:ea typeface="+mj-lt"/>
                <a:cs typeface="Poppins" panose="00000500000000000000" pitchFamily="2" charset="0"/>
              </a:rPr>
              <a:t>.</a:t>
            </a:r>
            <a:endParaRPr lang="en-US" sz="28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Pretrained on JFT (large), </a:t>
            </a:r>
            <a:r>
              <a:rPr lang="en-US" sz="2800" dirty="0" err="1">
                <a:latin typeface="Poppins" panose="00000500000000000000" pitchFamily="2" charset="0"/>
                <a:ea typeface="+mj-lt"/>
                <a:cs typeface="Poppins" panose="00000500000000000000" pitchFamily="2" charset="0"/>
              </a:rPr>
              <a:t>ViT</a:t>
            </a:r>
            <a:r>
              <a:rPr lang="en-US" sz="2800" dirty="0">
                <a:latin typeface="Poppins" panose="00000500000000000000" pitchFamily="2" charset="0"/>
                <a:ea typeface="+mj-lt"/>
                <a:cs typeface="Poppins" panose="00000500000000000000" pitchFamily="2" charset="0"/>
              </a:rPr>
              <a:t> is slightly better than </a:t>
            </a:r>
            <a:r>
              <a:rPr lang="en-US" sz="2800" dirty="0" err="1">
                <a:latin typeface="Poppins" panose="00000500000000000000" pitchFamily="2" charset="0"/>
                <a:ea typeface="+mj-lt"/>
                <a:cs typeface="Poppins" panose="00000500000000000000" pitchFamily="2" charset="0"/>
              </a:rPr>
              <a:t>ResNet</a:t>
            </a:r>
            <a:r>
              <a:rPr lang="en-US" sz="2800" dirty="0">
                <a:latin typeface="Poppins" panose="00000500000000000000" pitchFamily="2" charset="0"/>
                <a:ea typeface="+mj-lt"/>
                <a:cs typeface="Poppins" panose="00000500000000000000" pitchFamily="2" charset="0"/>
              </a:rPr>
              <a:t>.</a:t>
            </a: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Pretrained on ImageNet-21K (medium), </a:t>
            </a:r>
            <a:r>
              <a:rPr lang="en-US" sz="2800" dirty="0" err="1">
                <a:latin typeface="Poppins" panose="00000500000000000000" pitchFamily="2" charset="0"/>
                <a:ea typeface="+mj-lt"/>
                <a:cs typeface="Poppins" panose="00000500000000000000" pitchFamily="2" charset="0"/>
              </a:rPr>
              <a:t>ViT</a:t>
            </a:r>
            <a:r>
              <a:rPr lang="en-US" sz="2800" dirty="0">
                <a:latin typeface="Poppins" panose="00000500000000000000" pitchFamily="2" charset="0"/>
                <a:ea typeface="+mj-lt"/>
                <a:cs typeface="Poppins" panose="00000500000000000000" pitchFamily="2" charset="0"/>
              </a:rPr>
              <a:t> is comparable to </a:t>
            </a:r>
            <a:r>
              <a:rPr lang="en-US" sz="2800" dirty="0" err="1">
                <a:latin typeface="Poppins" panose="00000500000000000000" pitchFamily="2" charset="0"/>
                <a:ea typeface="+mj-lt"/>
                <a:cs typeface="Poppins" panose="00000500000000000000" pitchFamily="2" charset="0"/>
              </a:rPr>
              <a:t>ResNet</a:t>
            </a:r>
            <a:r>
              <a:rPr lang="en-US" sz="2800" dirty="0">
                <a:latin typeface="Poppins" panose="00000500000000000000" pitchFamily="2" charset="0"/>
                <a:ea typeface="+mj-lt"/>
                <a:cs typeface="Poppins" panose="00000500000000000000" pitchFamily="2" charset="0"/>
              </a:rPr>
              <a:t>.</a:t>
            </a:r>
            <a:endParaRPr lang="en-US" sz="28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endParaRPr lang="en-US" sz="28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endParaRPr lang="en-US" sz="2800" dirty="0">
              <a:latin typeface="Poppins" panose="00000500000000000000" pitchFamily="2" charset="0"/>
              <a:cs typeface="Poppins" panose="00000500000000000000" pitchFamily="2" charset="0"/>
            </a:endParaRPr>
          </a:p>
          <a:p>
            <a:pPr marL="457200" indent="-457200">
              <a:buClr>
                <a:srgbClr val="8AD0D6"/>
              </a:buClr>
              <a:buFont typeface="Arial" panose="020B0604020202020204" pitchFamily="34" charset="0"/>
              <a:buChar char="•"/>
            </a:pPr>
            <a:endParaRPr lang="en-US" sz="2800" dirty="0">
              <a:latin typeface="Poppins" panose="00000500000000000000" pitchFamily="2" charset="0"/>
              <a:ea typeface="+mj-lt"/>
              <a:cs typeface="Poppins" panose="00000500000000000000" pitchFamily="2" charset="0"/>
            </a:endParaRPr>
          </a:p>
          <a:p>
            <a:pPr marL="457200" indent="-457200">
              <a:buClr>
                <a:srgbClr val="8AD0D6"/>
              </a:buClr>
              <a:buFont typeface="Arial" panose="020B0604020202020204" pitchFamily="34" charset="0"/>
              <a:buChar char="•"/>
            </a:pPr>
            <a:endParaRPr lang="en-US" sz="2800" dirty="0">
              <a:latin typeface="Poppins" panose="00000500000000000000" pitchFamily="2" charset="0"/>
              <a:ea typeface="+mj-lt"/>
              <a:cs typeface="Poppins" panose="00000500000000000000" pitchFamily="2" charset="0"/>
            </a:endParaRPr>
          </a:p>
          <a:p>
            <a:pPr marL="457200" indent="-457200">
              <a:buClr>
                <a:srgbClr val="8AD0D6"/>
              </a:buClr>
              <a:buFont typeface="Arial" panose="020B0604020202020204" pitchFamily="34" charset="0"/>
              <a:buChar char="•"/>
            </a:pPr>
            <a:endParaRPr lang="en-US" sz="2800" dirty="0">
              <a:latin typeface="Poppins" panose="00000500000000000000" pitchFamily="2" charset="0"/>
              <a:ea typeface="+mj-lt"/>
              <a:cs typeface="Poppins" panose="00000500000000000000" pitchFamily="2" charset="0"/>
            </a:endParaRPr>
          </a:p>
          <a:p>
            <a:pPr algn="ctr">
              <a:buClr>
                <a:srgbClr val="8AD0D6"/>
              </a:buClr>
            </a:pPr>
            <a:r>
              <a:rPr lang="en-US" sz="2800" b="1" u="sng" dirty="0">
                <a:latin typeface="Poppins" panose="00000500000000000000" pitchFamily="2" charset="0"/>
                <a:ea typeface="+mn-lt"/>
                <a:cs typeface="Poppins" panose="00000500000000000000" pitchFamily="2" charset="0"/>
              </a:rPr>
              <a:t>https://www.youtube.com/watch?v=HZ4j_U3FC94&amp;t=423s</a:t>
            </a:r>
            <a:endParaRPr lang="en-US" sz="2800" b="1" u="sng" dirty="0">
              <a:latin typeface="Poppins" panose="00000500000000000000" pitchFamily="2" charset="0"/>
              <a:cs typeface="Poppins" panose="00000500000000000000" pitchFamily="2" charset="0"/>
            </a:endParaRPr>
          </a:p>
          <a:p>
            <a:pPr marL="457200" indent="-457200">
              <a:buClr>
                <a:srgbClr val="8AD0D6"/>
              </a:buClr>
              <a:buFont typeface="Arial" panose="020B0604020202020204" pitchFamily="34" charset="0"/>
              <a:buChar char="•"/>
            </a:pPr>
            <a:endParaRPr lang="en-US" sz="28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897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73465" y="9231975"/>
            <a:ext cx="3210731" cy="1245317"/>
            <a:chOff x="0" y="0"/>
            <a:chExt cx="1782412" cy="691328"/>
          </a:xfrm>
        </p:grpSpPr>
        <p:sp>
          <p:nvSpPr>
            <p:cNvPr id="3" name="Freeform 3"/>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9" name="TextBox 9"/>
          <p:cNvSpPr txBox="1"/>
          <p:nvPr/>
        </p:nvSpPr>
        <p:spPr>
          <a:xfrm>
            <a:off x="16135728" y="9452734"/>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20</a:t>
            </a:r>
          </a:p>
        </p:txBody>
      </p:sp>
      <p:sp>
        <p:nvSpPr>
          <p:cNvPr id="10" name="TextBox 10"/>
          <p:cNvSpPr txBox="1"/>
          <p:nvPr/>
        </p:nvSpPr>
        <p:spPr>
          <a:xfrm>
            <a:off x="11755934" y="2342812"/>
            <a:ext cx="3623500" cy="547842"/>
          </a:xfrm>
          <a:prstGeom prst="rect">
            <a:avLst/>
          </a:prstGeom>
        </p:spPr>
        <p:txBody>
          <a:bodyPr lIns="0" tIns="0" rIns="0" bIns="0" rtlCol="0" anchor="t">
            <a:spAutoFit/>
          </a:bodyPr>
          <a:lstStyle/>
          <a:p>
            <a:pPr>
              <a:lnSpc>
                <a:spcPts val="4800"/>
              </a:lnSpc>
            </a:pPr>
            <a:r>
              <a:rPr lang="en-US" sz="2400" dirty="0">
                <a:solidFill>
                  <a:srgbClr val="000000"/>
                </a:solidFill>
                <a:latin typeface="Poppins"/>
              </a:rPr>
              <a:t>. </a:t>
            </a:r>
          </a:p>
        </p:txBody>
      </p:sp>
      <p:sp>
        <p:nvSpPr>
          <p:cNvPr id="11" name="TextBox 11"/>
          <p:cNvSpPr txBox="1"/>
          <p:nvPr/>
        </p:nvSpPr>
        <p:spPr>
          <a:xfrm>
            <a:off x="1143000" y="571500"/>
            <a:ext cx="7242909" cy="1095364"/>
          </a:xfrm>
          <a:prstGeom prst="rect">
            <a:avLst/>
          </a:prstGeom>
        </p:spPr>
        <p:txBody>
          <a:bodyPr wrap="square" lIns="0" tIns="0" rIns="0" bIns="0" rtlCol="0" anchor="t">
            <a:spAutoFit/>
          </a:bodyPr>
          <a:lstStyle/>
          <a:p>
            <a:pPr algn="just">
              <a:lnSpc>
                <a:spcPts val="8959"/>
              </a:lnSpc>
            </a:pPr>
            <a:r>
              <a:rPr lang="en-US" sz="6000" b="1" dirty="0">
                <a:solidFill>
                  <a:srgbClr val="000000"/>
                </a:solidFill>
                <a:latin typeface="Poppins"/>
              </a:rPr>
              <a:t>Literature Surveys</a:t>
            </a:r>
          </a:p>
        </p:txBody>
      </p:sp>
      <p:sp>
        <p:nvSpPr>
          <p:cNvPr id="13" name="TextBox 12">
            <a:extLst>
              <a:ext uri="{FF2B5EF4-FFF2-40B4-BE49-F238E27FC236}">
                <a16:creationId xmlns:a16="http://schemas.microsoft.com/office/drawing/2014/main" id="{D4FADD71-8583-4C32-95DC-2B34D1FD4F66}"/>
              </a:ext>
            </a:extLst>
          </p:cNvPr>
          <p:cNvSpPr txBox="1"/>
          <p:nvPr/>
        </p:nvSpPr>
        <p:spPr>
          <a:xfrm>
            <a:off x="1143000" y="1866900"/>
            <a:ext cx="15468600" cy="7232749"/>
          </a:xfrm>
          <a:prstGeom prst="rect">
            <a:avLst/>
          </a:prstGeom>
          <a:noFill/>
        </p:spPr>
        <p:txBody>
          <a:bodyPr wrap="square">
            <a:spAutoFit/>
          </a:bodyPr>
          <a:lstStyle/>
          <a:p>
            <a:pPr algn="just"/>
            <a:r>
              <a:rPr lang="en-IN" sz="2800" dirty="0"/>
              <a:t>1</a:t>
            </a:r>
            <a:r>
              <a:rPr lang="en-IN" sz="2400" dirty="0"/>
              <a:t>.) </a:t>
            </a:r>
            <a:r>
              <a:rPr lang="en-IN" sz="2400" dirty="0">
                <a:latin typeface="Poppins" panose="00000500000000000000" pitchFamily="2" charset="0"/>
                <a:cs typeface="Poppins" panose="00000500000000000000" pitchFamily="2" charset="0"/>
              </a:rPr>
              <a:t>Study on Traffic Sign Recognition</a:t>
            </a:r>
          </a:p>
          <a:p>
            <a:pPr algn="just"/>
            <a:r>
              <a:rPr lang="en-IN" sz="2400" dirty="0">
                <a:latin typeface="Poppins" panose="00000500000000000000" pitchFamily="2" charset="0"/>
                <a:cs typeface="Poppins" panose="00000500000000000000" pitchFamily="2" charset="0"/>
              </a:rPr>
              <a:t>      Mohamed Yusof </a:t>
            </a:r>
            <a:r>
              <a:rPr lang="en-IN" sz="2400" dirty="0" err="1">
                <a:latin typeface="Poppins" panose="00000500000000000000" pitchFamily="2" charset="0"/>
                <a:cs typeface="Poppins" panose="00000500000000000000" pitchFamily="2" charset="0"/>
              </a:rPr>
              <a:t>Radzak</a:t>
            </a:r>
            <a:r>
              <a:rPr lang="en-IN" sz="2400" dirty="0">
                <a:latin typeface="Poppins" panose="00000500000000000000" pitchFamily="2" charset="0"/>
                <a:cs typeface="Poppins" panose="00000500000000000000" pitchFamily="2" charset="0"/>
              </a:rPr>
              <a:t>, 2015</a:t>
            </a:r>
          </a:p>
          <a:p>
            <a:pPr algn="just"/>
            <a:r>
              <a:rPr lang="en-IN" sz="2400" dirty="0">
                <a:latin typeface="Poppins" panose="00000500000000000000" pitchFamily="2" charset="0"/>
                <a:cs typeface="Poppins" panose="00000500000000000000" pitchFamily="2" charset="0"/>
                <a:hlinkClick r:id="rId2"/>
              </a:rPr>
              <a:t>https://www.arcjournals.org/pdfs/ijrscse/v2-i6/6.pdf</a:t>
            </a:r>
            <a:endParaRPr lang="en-IN" sz="2400" dirty="0">
              <a:latin typeface="Poppins" panose="00000500000000000000" pitchFamily="2" charset="0"/>
              <a:cs typeface="Poppins" panose="00000500000000000000" pitchFamily="2" charset="0"/>
            </a:endParaRPr>
          </a:p>
          <a:p>
            <a:pPr algn="just"/>
            <a:endParaRPr lang="en-IN" sz="2400" dirty="0">
              <a:latin typeface="Poppins" panose="00000500000000000000" pitchFamily="2" charset="0"/>
              <a:cs typeface="Poppins" panose="00000500000000000000" pitchFamily="2" charset="0"/>
            </a:endParaRPr>
          </a:p>
          <a:p>
            <a:pPr algn="just"/>
            <a:r>
              <a:rPr lang="en-IN" sz="2400" dirty="0">
                <a:latin typeface="Poppins" panose="00000500000000000000" pitchFamily="2" charset="0"/>
                <a:cs typeface="Poppins" panose="00000500000000000000" pitchFamily="2" charset="0"/>
              </a:rPr>
              <a:t>2.) </a:t>
            </a:r>
            <a:r>
              <a:rPr lang="en-IN" sz="2400" dirty="0" err="1">
                <a:latin typeface="Poppins" panose="00000500000000000000" pitchFamily="2" charset="0"/>
                <a:cs typeface="Poppins" panose="00000500000000000000" pitchFamily="2" charset="0"/>
              </a:rPr>
              <a:t>Recognization</a:t>
            </a:r>
            <a:r>
              <a:rPr lang="en-IN" sz="2400" dirty="0">
                <a:latin typeface="Poppins" panose="00000500000000000000" pitchFamily="2" charset="0"/>
                <a:cs typeface="Poppins" panose="00000500000000000000" pitchFamily="2" charset="0"/>
              </a:rPr>
              <a:t> of Traffic Sign</a:t>
            </a:r>
          </a:p>
          <a:p>
            <a:pPr algn="just"/>
            <a:r>
              <a:rPr lang="en-IN" sz="2400" dirty="0">
                <a:latin typeface="Poppins" panose="00000500000000000000" pitchFamily="2" charset="0"/>
                <a:cs typeface="Poppins" panose="00000500000000000000" pitchFamily="2" charset="0"/>
              </a:rPr>
              <a:t>      Sayed Omar Sadat, </a:t>
            </a:r>
            <a:r>
              <a:rPr lang="en-IN" sz="2400" dirty="0" err="1">
                <a:latin typeface="Poppins" panose="00000500000000000000" pitchFamily="2" charset="0"/>
                <a:cs typeface="Poppins" panose="00000500000000000000" pitchFamily="2" charset="0"/>
              </a:rPr>
              <a:t>Vishalkumar</a:t>
            </a:r>
            <a:r>
              <a:rPr lang="en-IN" sz="2400" dirty="0">
                <a:latin typeface="Poppins" panose="00000500000000000000" pitchFamily="2" charset="0"/>
                <a:cs typeface="Poppins" panose="00000500000000000000" pitchFamily="2" charset="0"/>
              </a:rPr>
              <a:t> Pal, </a:t>
            </a:r>
            <a:r>
              <a:rPr lang="en-IN" sz="2400" dirty="0" err="1">
                <a:latin typeface="Poppins" panose="00000500000000000000" pitchFamily="2" charset="0"/>
                <a:cs typeface="Poppins" panose="00000500000000000000" pitchFamily="2" charset="0"/>
              </a:rPr>
              <a:t>Kshitij</a:t>
            </a:r>
            <a:r>
              <a:rPr lang="en-IN" sz="2400" dirty="0">
                <a:latin typeface="Poppins" panose="00000500000000000000" pitchFamily="2" charset="0"/>
                <a:cs typeface="Poppins" panose="00000500000000000000" pitchFamily="2" charset="0"/>
              </a:rPr>
              <a:t> </a:t>
            </a:r>
            <a:r>
              <a:rPr lang="en-IN" sz="2400" dirty="0" err="1">
                <a:latin typeface="Poppins" panose="00000500000000000000" pitchFamily="2" charset="0"/>
                <a:cs typeface="Poppins" panose="00000500000000000000" pitchFamily="2" charset="0"/>
              </a:rPr>
              <a:t>Jassal</a:t>
            </a:r>
            <a:r>
              <a:rPr lang="en-IN" sz="2400" dirty="0">
                <a:latin typeface="Poppins" panose="00000500000000000000" pitchFamily="2" charset="0"/>
                <a:cs typeface="Poppins" panose="00000500000000000000" pitchFamily="2" charset="0"/>
              </a:rPr>
              <a:t>, 2019</a:t>
            </a:r>
          </a:p>
          <a:p>
            <a:pPr algn="just"/>
            <a:r>
              <a:rPr lang="en-IN" sz="2400" dirty="0">
                <a:latin typeface="Poppins" panose="00000500000000000000" pitchFamily="2" charset="0"/>
                <a:cs typeface="Poppins" panose="00000500000000000000" pitchFamily="2" charset="0"/>
                <a:hlinkClick r:id="rId3"/>
              </a:rPr>
              <a:t> https://www.researchgate.net/publication/344379511_RECOGNIZATION_OF_TRAFFIC_SIGN</a:t>
            </a:r>
            <a:endParaRPr lang="en-IN" sz="2400" dirty="0">
              <a:latin typeface="Poppins" panose="00000500000000000000" pitchFamily="2" charset="0"/>
              <a:cs typeface="Poppins" panose="00000500000000000000" pitchFamily="2" charset="0"/>
            </a:endParaRPr>
          </a:p>
          <a:p>
            <a:pPr algn="just"/>
            <a:endParaRPr lang="en-IN" sz="2400" dirty="0">
              <a:latin typeface="Poppins" panose="00000500000000000000" pitchFamily="2" charset="0"/>
              <a:cs typeface="Poppins" panose="00000500000000000000" pitchFamily="2" charset="0"/>
            </a:endParaRPr>
          </a:p>
          <a:p>
            <a:pPr algn="just"/>
            <a:r>
              <a:rPr lang="en-IN" sz="2400" dirty="0">
                <a:latin typeface="Poppins" panose="00000500000000000000" pitchFamily="2" charset="0"/>
                <a:cs typeface="Poppins" panose="00000500000000000000" pitchFamily="2" charset="0"/>
              </a:rPr>
              <a:t>3.) </a:t>
            </a:r>
            <a:r>
              <a:rPr lang="en-US" sz="2400" i="0" dirty="0">
                <a:solidFill>
                  <a:srgbClr val="000000"/>
                </a:solidFill>
                <a:effectLst/>
                <a:latin typeface="Poppins" panose="00000500000000000000" pitchFamily="2" charset="0"/>
                <a:cs typeface="Poppins" panose="00000500000000000000" pitchFamily="2" charset="0"/>
              </a:rPr>
              <a:t>An Automatic Traffic Sign Detection and Recognition System Based on </a:t>
            </a:r>
            <a:r>
              <a:rPr lang="en-US" sz="2400" i="0" dirty="0" err="1">
                <a:solidFill>
                  <a:srgbClr val="000000"/>
                </a:solidFill>
                <a:effectLst/>
                <a:latin typeface="Poppins" panose="00000500000000000000" pitchFamily="2" charset="0"/>
                <a:cs typeface="Poppins" panose="00000500000000000000" pitchFamily="2" charset="0"/>
              </a:rPr>
              <a:t>Colour</a:t>
            </a:r>
            <a:r>
              <a:rPr lang="en-US" sz="2400" i="0" dirty="0">
                <a:solidFill>
                  <a:srgbClr val="000000"/>
                </a:solidFill>
                <a:effectLst/>
                <a:latin typeface="Poppins" panose="00000500000000000000" pitchFamily="2" charset="0"/>
                <a:cs typeface="Poppins" panose="00000500000000000000" pitchFamily="2" charset="0"/>
              </a:rPr>
              <a:t> Segmentation, Shape Matching, and SVM</a:t>
            </a:r>
          </a:p>
          <a:p>
            <a:pPr algn="just"/>
            <a:r>
              <a:rPr lang="en-IN" sz="2400" dirty="0">
                <a:latin typeface="Poppins" panose="00000500000000000000" pitchFamily="2" charset="0"/>
                <a:cs typeface="Poppins" panose="00000500000000000000" pitchFamily="2" charset="0"/>
              </a:rPr>
              <a:t>      Mahammad Hannan, Aini Hussain, Salina Samad</a:t>
            </a:r>
          </a:p>
          <a:p>
            <a:pPr algn="just"/>
            <a:r>
              <a:rPr lang="en-IN" sz="2400" dirty="0">
                <a:latin typeface="Poppins" panose="00000500000000000000" pitchFamily="2" charset="0"/>
                <a:cs typeface="Poppins" panose="00000500000000000000" pitchFamily="2" charset="0"/>
                <a:hlinkClick r:id="rId4"/>
              </a:rPr>
              <a:t>https://www.hindawi.com/journals/mpe/2015/250461/</a:t>
            </a:r>
            <a:endParaRPr lang="en-IN" sz="2400" dirty="0">
              <a:latin typeface="Poppins" panose="00000500000000000000" pitchFamily="2" charset="0"/>
              <a:cs typeface="Poppins" panose="00000500000000000000" pitchFamily="2" charset="0"/>
            </a:endParaRPr>
          </a:p>
          <a:p>
            <a:endParaRPr lang="en-IN" sz="2400" dirty="0">
              <a:latin typeface="Poppins" panose="00000500000000000000" pitchFamily="2" charset="0"/>
              <a:cs typeface="Poppins" panose="00000500000000000000" pitchFamily="2" charset="0"/>
            </a:endParaRPr>
          </a:p>
          <a:p>
            <a:pPr algn="just"/>
            <a:r>
              <a:rPr lang="en-IN" sz="2400" dirty="0">
                <a:latin typeface="Poppins" panose="00000500000000000000" pitchFamily="2" charset="0"/>
                <a:cs typeface="Poppins" panose="00000500000000000000" pitchFamily="2" charset="0"/>
              </a:rPr>
              <a:t>4.) </a:t>
            </a:r>
            <a:r>
              <a:rPr lang="en-US" sz="2400" dirty="0">
                <a:latin typeface="Poppins" panose="00000500000000000000" pitchFamily="2" charset="0"/>
                <a:cs typeface="Poppins" panose="00000500000000000000" pitchFamily="2" charset="0"/>
              </a:rPr>
              <a:t>Deep Neural Network for </a:t>
            </a:r>
            <a:r>
              <a:rPr lang="en-US" sz="2400" dirty="0" err="1">
                <a:latin typeface="Poppins" panose="00000500000000000000" pitchFamily="2" charset="0"/>
                <a:cs typeface="Poppins" panose="00000500000000000000" pitchFamily="2" charset="0"/>
              </a:rPr>
              <a:t>Tra</a:t>
            </a:r>
            <a:r>
              <a:rPr lang="en-IN" sz="2400" dirty="0" err="1">
                <a:latin typeface="Poppins" panose="00000500000000000000" pitchFamily="2" charset="0"/>
                <a:cs typeface="Poppins" panose="00000500000000000000" pitchFamily="2" charset="0"/>
              </a:rPr>
              <a:t>ffic</a:t>
            </a:r>
            <a:r>
              <a:rPr lang="en-IN" sz="2400" dirty="0">
                <a:latin typeface="Poppins" panose="00000500000000000000" pitchFamily="2" charset="0"/>
                <a:cs typeface="Poppins" panose="00000500000000000000" pitchFamily="2" charset="0"/>
              </a:rPr>
              <a:t> Sign Recognition Systems : </a:t>
            </a:r>
            <a:r>
              <a:rPr lang="en-IN" sz="2400" dirty="0" err="1">
                <a:latin typeface="Poppins" panose="00000500000000000000" pitchFamily="2" charset="0"/>
                <a:cs typeface="Poppins" panose="00000500000000000000" pitchFamily="2" charset="0"/>
              </a:rPr>
              <a:t>Ananalysis</a:t>
            </a:r>
            <a:r>
              <a:rPr lang="en-IN" sz="2400" dirty="0">
                <a:latin typeface="Poppins" panose="00000500000000000000" pitchFamily="2" charset="0"/>
                <a:cs typeface="Poppins" panose="00000500000000000000" pitchFamily="2" charset="0"/>
              </a:rPr>
              <a:t> of Spatial Transformers    and Stochastic Optimization Methods</a:t>
            </a:r>
          </a:p>
          <a:p>
            <a:pPr algn="just"/>
            <a:r>
              <a:rPr lang="en-IN" sz="2400" dirty="0">
                <a:latin typeface="Poppins" panose="00000500000000000000" pitchFamily="2" charset="0"/>
                <a:cs typeface="Poppins" panose="00000500000000000000" pitchFamily="2" charset="0"/>
              </a:rPr>
              <a:t>        Alvaro Across Garcia, Juan A. Alvarez Garcia, Luis M. Soria-</a:t>
            </a:r>
            <a:r>
              <a:rPr lang="en-IN" sz="2400" dirty="0" err="1">
                <a:latin typeface="Poppins" panose="00000500000000000000" pitchFamily="2" charset="0"/>
                <a:cs typeface="Poppins" panose="00000500000000000000" pitchFamily="2" charset="0"/>
              </a:rPr>
              <a:t>Morillo</a:t>
            </a:r>
            <a:r>
              <a:rPr lang="en-IN" sz="2400" dirty="0">
                <a:latin typeface="Poppins" panose="00000500000000000000" pitchFamily="2" charset="0"/>
                <a:cs typeface="Poppins" panose="00000500000000000000" pitchFamily="2" charset="0"/>
              </a:rPr>
              <a:t>, 2018</a:t>
            </a:r>
          </a:p>
          <a:p>
            <a:r>
              <a:rPr lang="en-IN" sz="2400" dirty="0">
                <a:latin typeface="Poppins" panose="00000500000000000000" pitchFamily="2" charset="0"/>
                <a:cs typeface="Poppins" panose="00000500000000000000" pitchFamily="2" charset="0"/>
                <a:hlinkClick r:id="rId5"/>
              </a:rPr>
              <a:t>https://www.researchgate.net/publication/322839466_Deep_neural_network_for_traffic_sign_recognition_systems_An_analysis_of_spatial_transformers_and_stochastic_optimisation_methods</a:t>
            </a:r>
            <a:endParaRPr lang="en-IN" sz="2400" dirty="0">
              <a:latin typeface="Poppins" panose="00000500000000000000" pitchFamily="2" charset="0"/>
              <a:cs typeface="Poppins" panose="00000500000000000000" pitchFamily="2" charset="0"/>
            </a:endParaRPr>
          </a:p>
          <a:p>
            <a:pPr algn="just"/>
            <a:endParaRPr lang="en-IN"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406"/>
        </a:solidFill>
        <a:effectLst/>
      </p:bgPr>
    </p:bg>
    <p:spTree>
      <p:nvGrpSpPr>
        <p:cNvPr id="1" name=""/>
        <p:cNvGrpSpPr/>
        <p:nvPr/>
      </p:nvGrpSpPr>
      <p:grpSpPr>
        <a:xfrm>
          <a:off x="0" y="0"/>
          <a:ext cx="0" cy="0"/>
          <a:chOff x="0" y="0"/>
          <a:chExt cx="0" cy="0"/>
        </a:xfrm>
      </p:grpSpPr>
      <p:sp>
        <p:nvSpPr>
          <p:cNvPr id="2" name="TextBox 2"/>
          <p:cNvSpPr txBox="1"/>
          <p:nvPr/>
        </p:nvSpPr>
        <p:spPr>
          <a:xfrm>
            <a:off x="1295400" y="3467100"/>
            <a:ext cx="6400138" cy="4308872"/>
          </a:xfrm>
          <a:prstGeom prst="rect">
            <a:avLst/>
          </a:prstGeom>
        </p:spPr>
        <p:txBody>
          <a:bodyPr lIns="0" tIns="0" rIns="0" bIns="0" rtlCol="0" anchor="t">
            <a:spAutoFit/>
          </a:bodyPr>
          <a:lstStyle/>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learning_rate</a:t>
            </a:r>
            <a:r>
              <a:rPr lang="en-US" sz="2800" dirty="0">
                <a:solidFill>
                  <a:schemeClr val="bg1"/>
                </a:solidFill>
                <a:effectLst/>
                <a:latin typeface="Poppins" panose="00000500000000000000" pitchFamily="2" charset="0"/>
                <a:cs typeface="Poppins" panose="00000500000000000000" pitchFamily="2" charset="0"/>
              </a:rPr>
              <a:t> = 0.001</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weight_decay</a:t>
            </a:r>
            <a:r>
              <a:rPr lang="en-US" sz="2800" dirty="0">
                <a:solidFill>
                  <a:schemeClr val="bg1"/>
                </a:solidFill>
                <a:effectLst/>
                <a:latin typeface="Poppins" panose="00000500000000000000" pitchFamily="2" charset="0"/>
                <a:cs typeface="Poppins" panose="00000500000000000000" pitchFamily="2" charset="0"/>
              </a:rPr>
              <a:t> = 0.0001</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batch_size</a:t>
            </a:r>
            <a:r>
              <a:rPr lang="en-US" sz="2800" dirty="0">
                <a:solidFill>
                  <a:schemeClr val="bg1"/>
                </a:solidFill>
                <a:effectLst/>
                <a:latin typeface="Poppins" panose="00000500000000000000" pitchFamily="2" charset="0"/>
                <a:cs typeface="Poppins" panose="00000500000000000000" pitchFamily="2" charset="0"/>
              </a:rPr>
              <a:t> = 256</a:t>
            </a:r>
          </a:p>
          <a:p>
            <a:pPr marL="457200" indent="-457200" algn="just">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Classes = 5</a:t>
            </a:r>
            <a:endParaRPr lang="en-US" sz="2800" dirty="0">
              <a:solidFill>
                <a:schemeClr val="bg1"/>
              </a:solidFill>
              <a:effectLst/>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num_epochs</a:t>
            </a:r>
            <a:r>
              <a:rPr lang="en-US" sz="2800" dirty="0">
                <a:solidFill>
                  <a:schemeClr val="bg1"/>
                </a:solidFill>
                <a:effectLst/>
                <a:latin typeface="Poppins" panose="00000500000000000000" pitchFamily="2" charset="0"/>
                <a:cs typeface="Poppins" panose="00000500000000000000" pitchFamily="2" charset="0"/>
              </a:rPr>
              <a:t> = 30</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image_size</a:t>
            </a:r>
            <a:r>
              <a:rPr lang="en-US" sz="2800" dirty="0">
                <a:solidFill>
                  <a:schemeClr val="bg1"/>
                </a:solidFill>
                <a:effectLst/>
                <a:latin typeface="Poppins" panose="00000500000000000000" pitchFamily="2" charset="0"/>
                <a:cs typeface="Poppins" panose="00000500000000000000" pitchFamily="2" charset="0"/>
              </a:rPr>
              <a:t> = 72 * 72</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patch_size</a:t>
            </a:r>
            <a:r>
              <a:rPr lang="en-US" sz="2800" dirty="0">
                <a:solidFill>
                  <a:schemeClr val="bg1"/>
                </a:solidFill>
                <a:effectLst/>
                <a:latin typeface="Poppins" panose="00000500000000000000" pitchFamily="2" charset="0"/>
                <a:cs typeface="Poppins" panose="00000500000000000000" pitchFamily="2" charset="0"/>
              </a:rPr>
              <a:t> = 6 * 6</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projection_dim</a:t>
            </a:r>
            <a:r>
              <a:rPr lang="en-US" sz="2800" dirty="0">
                <a:solidFill>
                  <a:schemeClr val="bg1"/>
                </a:solidFill>
                <a:effectLst/>
                <a:latin typeface="Poppins" panose="00000500000000000000" pitchFamily="2" charset="0"/>
                <a:cs typeface="Poppins" panose="00000500000000000000" pitchFamily="2" charset="0"/>
              </a:rPr>
              <a:t> = 64</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num_heads</a:t>
            </a:r>
            <a:r>
              <a:rPr lang="en-US" sz="2800" dirty="0">
                <a:solidFill>
                  <a:schemeClr val="bg1"/>
                </a:solidFill>
                <a:effectLst/>
                <a:latin typeface="Poppins" panose="00000500000000000000" pitchFamily="2" charset="0"/>
                <a:cs typeface="Poppins" panose="00000500000000000000" pitchFamily="2" charset="0"/>
              </a:rPr>
              <a:t> = 4</a:t>
            </a:r>
          </a:p>
          <a:p>
            <a:pPr marL="457200" indent="-457200" algn="just">
              <a:buFont typeface="Arial" panose="020B0604020202020204" pitchFamily="34" charset="0"/>
              <a:buChar char="•"/>
            </a:pPr>
            <a:r>
              <a:rPr lang="en-US" sz="2800" dirty="0" err="1">
                <a:solidFill>
                  <a:schemeClr val="bg1"/>
                </a:solidFill>
                <a:effectLst/>
                <a:latin typeface="Poppins" panose="00000500000000000000" pitchFamily="2" charset="0"/>
                <a:cs typeface="Poppins" panose="00000500000000000000" pitchFamily="2" charset="0"/>
              </a:rPr>
              <a:t>transformer_layers</a:t>
            </a:r>
            <a:r>
              <a:rPr lang="en-US" sz="2800" dirty="0">
                <a:solidFill>
                  <a:schemeClr val="bg1"/>
                </a:solidFill>
                <a:effectLst/>
                <a:latin typeface="Poppins" panose="00000500000000000000" pitchFamily="2" charset="0"/>
                <a:cs typeface="Poppins" panose="00000500000000000000" pitchFamily="2" charset="0"/>
              </a:rPr>
              <a:t> = 8</a:t>
            </a:r>
          </a:p>
        </p:txBody>
      </p:sp>
      <p:sp>
        <p:nvSpPr>
          <p:cNvPr id="3" name="TextBox 3"/>
          <p:cNvSpPr txBox="1"/>
          <p:nvPr/>
        </p:nvSpPr>
        <p:spPr>
          <a:xfrm>
            <a:off x="1295400" y="1028700"/>
            <a:ext cx="8901894" cy="1095364"/>
          </a:xfrm>
          <a:prstGeom prst="rect">
            <a:avLst/>
          </a:prstGeom>
        </p:spPr>
        <p:txBody>
          <a:bodyPr wrap="square" lIns="0" tIns="0" rIns="0" bIns="0" rtlCol="0" anchor="t">
            <a:spAutoFit/>
          </a:bodyPr>
          <a:lstStyle/>
          <a:p>
            <a:pPr algn="just">
              <a:lnSpc>
                <a:spcPts val="8959"/>
              </a:lnSpc>
            </a:pPr>
            <a:r>
              <a:rPr lang="en-US" sz="6000" b="1" dirty="0">
                <a:solidFill>
                  <a:srgbClr val="FFFFFF"/>
                </a:solidFill>
                <a:latin typeface="Poppins"/>
              </a:rPr>
              <a:t>Model Parameters</a:t>
            </a:r>
          </a:p>
        </p:txBody>
      </p:sp>
      <p:grpSp>
        <p:nvGrpSpPr>
          <p:cNvPr id="10" name="Group 5">
            <a:extLst>
              <a:ext uri="{FF2B5EF4-FFF2-40B4-BE49-F238E27FC236}">
                <a16:creationId xmlns:a16="http://schemas.microsoft.com/office/drawing/2014/main" id="{9A0AF7B1-3F76-4423-89F7-8F4B754D569B}"/>
              </a:ext>
            </a:extLst>
          </p:cNvPr>
          <p:cNvGrpSpPr/>
          <p:nvPr/>
        </p:nvGrpSpPr>
        <p:grpSpPr>
          <a:xfrm>
            <a:off x="15369909" y="8733467"/>
            <a:ext cx="3210731" cy="1245317"/>
            <a:chOff x="0" y="0"/>
            <a:chExt cx="1782412" cy="691328"/>
          </a:xfrm>
        </p:grpSpPr>
        <p:sp>
          <p:nvSpPr>
            <p:cNvPr id="11" name="Freeform 6">
              <a:extLst>
                <a:ext uri="{FF2B5EF4-FFF2-40B4-BE49-F238E27FC236}">
                  <a16:creationId xmlns:a16="http://schemas.microsoft.com/office/drawing/2014/main" id="{431BFE89-67B5-4650-837D-E47159C575AB}"/>
                </a:ext>
              </a:extLst>
            </p:cNvPr>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txBody>
            <a:bodyPr/>
            <a:lstStyle/>
            <a:p>
              <a:endParaRPr lang="en-IN" dirty="0"/>
            </a:p>
          </p:txBody>
        </p:sp>
      </p:grpSp>
      <p:sp>
        <p:nvSpPr>
          <p:cNvPr id="12" name="TextBox 7">
            <a:extLst>
              <a:ext uri="{FF2B5EF4-FFF2-40B4-BE49-F238E27FC236}">
                <a16:creationId xmlns:a16="http://schemas.microsoft.com/office/drawing/2014/main" id="{8CBD6889-8A52-4A75-9F8B-3C3EFEDC151C}"/>
              </a:ext>
            </a:extLst>
          </p:cNvPr>
          <p:cNvSpPr txBox="1"/>
          <p:nvPr/>
        </p:nvSpPr>
        <p:spPr>
          <a:xfrm>
            <a:off x="15621000" y="9143745"/>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909" y="8733467"/>
            <a:ext cx="3210731" cy="1245317"/>
            <a:chOff x="0" y="0"/>
            <a:chExt cx="1782412" cy="691328"/>
          </a:xfrm>
        </p:grpSpPr>
        <p:sp>
          <p:nvSpPr>
            <p:cNvPr id="3" name="Freeform 3"/>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6" name="Freeform 6"/>
          <p:cNvSpPr/>
          <p:nvPr/>
        </p:nvSpPr>
        <p:spPr>
          <a:xfrm>
            <a:off x="1066800" y="2198467"/>
            <a:ext cx="5786079" cy="6297833"/>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chemeClr val="tx1"/>
          </a:solidFill>
          <a:ln w="3175">
            <a:solidFill>
              <a:schemeClr val="tx1"/>
            </a:solidFill>
          </a:ln>
        </p:spPr>
      </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a:solidFill>
                  <a:srgbClr val="FFFFFF"/>
                </a:solidFill>
                <a:latin typeface="Poppins"/>
              </a:rPr>
              <a:t>Slides 02</a:t>
            </a:r>
          </a:p>
        </p:txBody>
      </p:sp>
      <p:sp>
        <p:nvSpPr>
          <p:cNvPr id="9" name="TextBox 9"/>
          <p:cNvSpPr txBox="1"/>
          <p:nvPr/>
        </p:nvSpPr>
        <p:spPr>
          <a:xfrm>
            <a:off x="8093668" y="7086970"/>
            <a:ext cx="4114500" cy="575254"/>
          </a:xfrm>
          <a:prstGeom prst="rect">
            <a:avLst/>
          </a:prstGeom>
        </p:spPr>
        <p:txBody>
          <a:bodyPr lIns="0" tIns="0" rIns="0" bIns="0" rtlCol="0" anchor="t">
            <a:spAutoFit/>
          </a:bodyPr>
          <a:lstStyle/>
          <a:p>
            <a:pPr marL="518160" lvl="1" indent="-259080">
              <a:lnSpc>
                <a:spcPts val="4800"/>
              </a:lnSpc>
              <a:buFont typeface="Arial"/>
              <a:buChar char="•"/>
            </a:pPr>
            <a:r>
              <a:rPr lang="en-US" sz="2800" dirty="0">
                <a:latin typeface="Poppins" panose="00000500000000000000" pitchFamily="2" charset="0"/>
                <a:cs typeface="Poppins" panose="00000500000000000000" pitchFamily="2" charset="0"/>
              </a:rPr>
              <a:t>Transformer</a:t>
            </a:r>
            <a:endParaRPr lang="en-US" sz="2800" dirty="0">
              <a:solidFill>
                <a:srgbClr val="000000"/>
              </a:solidFill>
              <a:latin typeface="Poppins" panose="00000500000000000000" pitchFamily="2" charset="0"/>
              <a:cs typeface="Poppins" panose="00000500000000000000" pitchFamily="2" charset="0"/>
            </a:endParaRPr>
          </a:p>
        </p:txBody>
      </p:sp>
      <p:sp>
        <p:nvSpPr>
          <p:cNvPr id="10" name="TextBox 10"/>
          <p:cNvSpPr txBox="1"/>
          <p:nvPr/>
        </p:nvSpPr>
        <p:spPr>
          <a:xfrm>
            <a:off x="8041614" y="4459509"/>
            <a:ext cx="4114500" cy="1177758"/>
          </a:xfrm>
          <a:prstGeom prst="rect">
            <a:avLst/>
          </a:prstGeom>
        </p:spPr>
        <p:txBody>
          <a:bodyPr lIns="0" tIns="0" rIns="0" bIns="0" rtlCol="0" anchor="t">
            <a:spAutoFit/>
          </a:bodyPr>
          <a:lstStyle/>
          <a:p>
            <a:pPr marL="518160" lvl="1" indent="-259080">
              <a:lnSpc>
                <a:spcPts val="4800"/>
              </a:lnSpc>
              <a:buFont typeface="Arial"/>
              <a:buChar char="•"/>
            </a:pPr>
            <a:r>
              <a:rPr lang="en-US" sz="2800" dirty="0">
                <a:latin typeface="Poppins" panose="00000500000000000000" pitchFamily="2" charset="0"/>
                <a:cs typeface="Poppins" panose="00000500000000000000" pitchFamily="2" charset="0"/>
              </a:rPr>
              <a:t>Motivation</a:t>
            </a:r>
          </a:p>
          <a:p>
            <a:pPr marL="518160" lvl="1" indent="-259080">
              <a:lnSpc>
                <a:spcPts val="4800"/>
              </a:lnSpc>
              <a:buFont typeface="Arial"/>
              <a:buChar char="•"/>
            </a:pPr>
            <a:endParaRPr lang="en-US" sz="2800" dirty="0">
              <a:solidFill>
                <a:srgbClr val="000000"/>
              </a:solidFill>
              <a:latin typeface="Poppins" panose="00000500000000000000" pitchFamily="2" charset="0"/>
              <a:cs typeface="Poppins" panose="00000500000000000000" pitchFamily="2" charset="0"/>
            </a:endParaRPr>
          </a:p>
        </p:txBody>
      </p:sp>
      <p:sp>
        <p:nvSpPr>
          <p:cNvPr id="11" name="TextBox 11"/>
          <p:cNvSpPr txBox="1"/>
          <p:nvPr/>
        </p:nvSpPr>
        <p:spPr>
          <a:xfrm>
            <a:off x="12298202" y="4473134"/>
            <a:ext cx="4114500" cy="575254"/>
          </a:xfrm>
          <a:prstGeom prst="rect">
            <a:avLst/>
          </a:prstGeom>
        </p:spPr>
        <p:txBody>
          <a:bodyPr lIns="0" tIns="0" rIns="0" bIns="0" rtlCol="0" anchor="t">
            <a:spAutoFit/>
          </a:bodyPr>
          <a:lstStyle/>
          <a:p>
            <a:pPr marL="518160" lvl="1" indent="-259080">
              <a:lnSpc>
                <a:spcPts val="4800"/>
              </a:lnSpc>
              <a:buFont typeface="Arial"/>
              <a:buChar char="•"/>
            </a:pPr>
            <a:r>
              <a:rPr lang="en-US" sz="2800" dirty="0" err="1">
                <a:latin typeface="Poppins" panose="00000500000000000000" pitchFamily="2" charset="0"/>
                <a:cs typeface="Poppins" panose="00000500000000000000" pitchFamily="2" charset="0"/>
              </a:rPr>
              <a:t>ViT</a:t>
            </a:r>
            <a:r>
              <a:rPr lang="en-US" sz="2800" dirty="0">
                <a:latin typeface="Poppins" panose="00000500000000000000" pitchFamily="2" charset="0"/>
                <a:cs typeface="Poppins" panose="00000500000000000000" pitchFamily="2" charset="0"/>
              </a:rPr>
              <a:t> Module</a:t>
            </a:r>
            <a:endParaRPr lang="en-US" sz="2800" dirty="0">
              <a:solidFill>
                <a:srgbClr val="000000"/>
              </a:solidFill>
              <a:latin typeface="Poppins" panose="00000500000000000000" pitchFamily="2" charset="0"/>
              <a:cs typeface="Poppins" panose="00000500000000000000" pitchFamily="2" charset="0"/>
            </a:endParaRPr>
          </a:p>
        </p:txBody>
      </p:sp>
      <p:sp>
        <p:nvSpPr>
          <p:cNvPr id="14" name="TextBox 14"/>
          <p:cNvSpPr txBox="1"/>
          <p:nvPr/>
        </p:nvSpPr>
        <p:spPr>
          <a:xfrm>
            <a:off x="8041614" y="5356837"/>
            <a:ext cx="4114500" cy="560859"/>
          </a:xfrm>
          <a:prstGeom prst="rect">
            <a:avLst/>
          </a:prstGeom>
        </p:spPr>
        <p:txBody>
          <a:bodyPr lIns="0" tIns="0" rIns="0" bIns="0" rtlCol="0" anchor="t">
            <a:spAutoFit/>
          </a:bodyPr>
          <a:lstStyle/>
          <a:p>
            <a:pPr marL="518160" lvl="1" indent="-259080">
              <a:lnSpc>
                <a:spcPts val="4800"/>
              </a:lnSpc>
              <a:buFont typeface="Arial"/>
              <a:buChar char="•"/>
            </a:pPr>
            <a:r>
              <a:rPr lang="en-US" sz="2800" dirty="0">
                <a:latin typeface="Poppins" panose="00000500000000000000" pitchFamily="2" charset="0"/>
                <a:cs typeface="Poppins" panose="00000500000000000000" pitchFamily="2" charset="0"/>
              </a:rPr>
              <a:t>Objective</a:t>
            </a:r>
            <a:endParaRPr lang="en-US" sz="2800" dirty="0">
              <a:solidFill>
                <a:srgbClr val="000000"/>
              </a:solidFill>
              <a:latin typeface="Poppins" panose="00000500000000000000" pitchFamily="2" charset="0"/>
              <a:cs typeface="Poppins" panose="00000500000000000000" pitchFamily="2" charset="0"/>
            </a:endParaRPr>
          </a:p>
        </p:txBody>
      </p:sp>
      <p:sp>
        <p:nvSpPr>
          <p:cNvPr id="15" name="TextBox 15"/>
          <p:cNvSpPr txBox="1"/>
          <p:nvPr/>
        </p:nvSpPr>
        <p:spPr>
          <a:xfrm>
            <a:off x="12536651" y="6266445"/>
            <a:ext cx="5231746" cy="430887"/>
          </a:xfrm>
          <a:prstGeom prst="rect">
            <a:avLst/>
          </a:prstGeom>
        </p:spPr>
        <p:txBody>
          <a:bodyPr wrap="square" lIns="0" tIns="0" rIns="0" bIns="0" rtlCol="0" anchor="t">
            <a:spAutoFit/>
          </a:bodyPr>
          <a:lstStyle/>
          <a:p>
            <a:pPr>
              <a:buFont typeface="Arial" panose="020B0604020202020204" pitchFamily="34" charset="0"/>
              <a:buChar char="•"/>
            </a:pPr>
            <a:r>
              <a:rPr lang="en-US" sz="2800" dirty="0">
                <a:latin typeface="Poppins" panose="00000500000000000000" pitchFamily="2" charset="0"/>
                <a:cs typeface="Poppins" panose="00000500000000000000" pitchFamily="2" charset="0"/>
              </a:rPr>
              <a:t> Result</a:t>
            </a:r>
          </a:p>
        </p:txBody>
      </p:sp>
      <p:sp>
        <p:nvSpPr>
          <p:cNvPr id="16" name="TextBox 16"/>
          <p:cNvSpPr txBox="1"/>
          <p:nvPr/>
        </p:nvSpPr>
        <p:spPr>
          <a:xfrm>
            <a:off x="8041614" y="6248593"/>
            <a:ext cx="4114500" cy="560859"/>
          </a:xfrm>
          <a:prstGeom prst="rect">
            <a:avLst/>
          </a:prstGeom>
        </p:spPr>
        <p:txBody>
          <a:bodyPr lIns="0" tIns="0" rIns="0" bIns="0" rtlCol="0" anchor="t">
            <a:spAutoFit/>
          </a:bodyPr>
          <a:lstStyle/>
          <a:p>
            <a:pPr marL="518160" lvl="1" indent="-259080">
              <a:lnSpc>
                <a:spcPts val="4800"/>
              </a:lnSpc>
              <a:buFont typeface="Arial"/>
              <a:buChar char="•"/>
            </a:pPr>
            <a:r>
              <a:rPr lang="en-US" sz="2800" dirty="0">
                <a:latin typeface="Poppins" panose="00000500000000000000" pitchFamily="2" charset="0"/>
                <a:cs typeface="Poppins" panose="00000500000000000000" pitchFamily="2" charset="0"/>
              </a:rPr>
              <a:t>Introduction</a:t>
            </a:r>
            <a:endParaRPr lang="en-US" sz="2800" dirty="0">
              <a:solidFill>
                <a:srgbClr val="000000"/>
              </a:solidFill>
              <a:latin typeface="Poppins" panose="00000500000000000000" pitchFamily="2" charset="0"/>
              <a:cs typeface="Poppins" panose="00000500000000000000" pitchFamily="2" charset="0"/>
            </a:endParaRPr>
          </a:p>
        </p:txBody>
      </p:sp>
      <p:sp>
        <p:nvSpPr>
          <p:cNvPr id="17" name="TextBox 17"/>
          <p:cNvSpPr txBox="1"/>
          <p:nvPr/>
        </p:nvSpPr>
        <p:spPr>
          <a:xfrm>
            <a:off x="8041614" y="1444327"/>
            <a:ext cx="6828283" cy="1081065"/>
          </a:xfrm>
          <a:prstGeom prst="rect">
            <a:avLst/>
          </a:prstGeom>
        </p:spPr>
        <p:txBody>
          <a:bodyPr wrap="square" lIns="0" tIns="0" rIns="0" bIns="0" rtlCol="0" anchor="t">
            <a:spAutoFit/>
          </a:bodyPr>
          <a:lstStyle/>
          <a:p>
            <a:pPr algn="just">
              <a:lnSpc>
                <a:spcPts val="8959"/>
              </a:lnSpc>
            </a:pPr>
            <a:r>
              <a:rPr lang="en-US" sz="6000" b="1" dirty="0">
                <a:solidFill>
                  <a:srgbClr val="000000"/>
                </a:solidFill>
                <a:latin typeface="Poppins"/>
              </a:rPr>
              <a:t>Table of Content</a:t>
            </a:r>
          </a:p>
        </p:txBody>
      </p:sp>
      <p:sp>
        <p:nvSpPr>
          <p:cNvPr id="18" name="TextBox 15">
            <a:extLst>
              <a:ext uri="{FF2B5EF4-FFF2-40B4-BE49-F238E27FC236}">
                <a16:creationId xmlns:a16="http://schemas.microsoft.com/office/drawing/2014/main" id="{847F4C2F-120A-41DC-B39D-5DE84D35D374}"/>
              </a:ext>
            </a:extLst>
          </p:cNvPr>
          <p:cNvSpPr txBox="1"/>
          <p:nvPr/>
        </p:nvSpPr>
        <p:spPr>
          <a:xfrm>
            <a:off x="12552369" y="7220798"/>
            <a:ext cx="4114500" cy="430887"/>
          </a:xfrm>
          <a:prstGeom prst="rect">
            <a:avLst/>
          </a:prstGeom>
        </p:spPr>
        <p:txBody>
          <a:bodyPr lIns="0" tIns="0" rIns="0" bIns="0" rtlCol="0" anchor="t">
            <a:spAutoFit/>
          </a:bodyPr>
          <a:lstStyle/>
          <a:p>
            <a:pPr>
              <a:buFont typeface="Arial" panose="020B0604020202020204" pitchFamily="34" charset="0"/>
              <a:buChar char="•"/>
            </a:pPr>
            <a:r>
              <a:rPr lang="en-US" sz="2800" dirty="0">
                <a:latin typeface="Poppins" panose="00000500000000000000" pitchFamily="2" charset="0"/>
                <a:cs typeface="Poppins" panose="00000500000000000000" pitchFamily="2" charset="0"/>
              </a:rPr>
              <a:t> References</a:t>
            </a:r>
          </a:p>
        </p:txBody>
      </p:sp>
      <p:sp>
        <p:nvSpPr>
          <p:cNvPr id="19" name="TextBox 10">
            <a:extLst>
              <a:ext uri="{FF2B5EF4-FFF2-40B4-BE49-F238E27FC236}">
                <a16:creationId xmlns:a16="http://schemas.microsoft.com/office/drawing/2014/main" id="{6DDA3353-4080-48EB-99DE-607C5FFEF8D5}"/>
              </a:ext>
            </a:extLst>
          </p:cNvPr>
          <p:cNvSpPr txBox="1"/>
          <p:nvPr/>
        </p:nvSpPr>
        <p:spPr>
          <a:xfrm>
            <a:off x="8041614" y="2971506"/>
            <a:ext cx="4114500" cy="1177758"/>
          </a:xfrm>
          <a:prstGeom prst="rect">
            <a:avLst/>
          </a:prstGeom>
        </p:spPr>
        <p:txBody>
          <a:bodyPr lIns="0" tIns="0" rIns="0" bIns="0" rtlCol="0" anchor="t">
            <a:spAutoFit/>
          </a:bodyPr>
          <a:lstStyle/>
          <a:p>
            <a:pPr marL="518160" lvl="1" indent="-259080">
              <a:lnSpc>
                <a:spcPts val="4800"/>
              </a:lnSpc>
              <a:buFont typeface="Arial"/>
              <a:buChar char="•"/>
            </a:pPr>
            <a:r>
              <a:rPr lang="en-US" sz="2800" dirty="0">
                <a:latin typeface="Poppins" panose="00000500000000000000" pitchFamily="2" charset="0"/>
                <a:cs typeface="Poppins" panose="00000500000000000000" pitchFamily="2" charset="0"/>
              </a:rPr>
              <a:t>What is Traffic Sign Detection?</a:t>
            </a:r>
            <a:endParaRPr lang="en-US" sz="2800" dirty="0">
              <a:solidFill>
                <a:srgbClr val="000000"/>
              </a:solidFill>
              <a:latin typeface="Poppins" panose="00000500000000000000" pitchFamily="2" charset="0"/>
              <a:cs typeface="Poppins" panose="00000500000000000000" pitchFamily="2" charset="0"/>
            </a:endParaRPr>
          </a:p>
        </p:txBody>
      </p:sp>
      <p:pic>
        <p:nvPicPr>
          <p:cNvPr id="25" name="Picture 24">
            <a:extLst>
              <a:ext uri="{FF2B5EF4-FFF2-40B4-BE49-F238E27FC236}">
                <a16:creationId xmlns:a16="http://schemas.microsoft.com/office/drawing/2014/main" id="{32A8C988-472E-41D8-9280-95690650EFC7}"/>
              </a:ext>
            </a:extLst>
          </p:cNvPr>
          <p:cNvPicPr>
            <a:picLocks noChangeAspect="1"/>
          </p:cNvPicPr>
          <p:nvPr/>
        </p:nvPicPr>
        <p:blipFill>
          <a:blip r:embed="rId2"/>
          <a:stretch>
            <a:fillRect/>
          </a:stretch>
        </p:blipFill>
        <p:spPr>
          <a:xfrm>
            <a:off x="1815266" y="3152536"/>
            <a:ext cx="4433134" cy="4300802"/>
          </a:xfrm>
          <a:prstGeom prst="rect">
            <a:avLst/>
          </a:prstGeom>
        </p:spPr>
      </p:pic>
      <p:sp>
        <p:nvSpPr>
          <p:cNvPr id="26" name="TextBox 13">
            <a:extLst>
              <a:ext uri="{FF2B5EF4-FFF2-40B4-BE49-F238E27FC236}">
                <a16:creationId xmlns:a16="http://schemas.microsoft.com/office/drawing/2014/main" id="{5224E742-DFF5-4B72-8583-7A4EDA6A9E01}"/>
              </a:ext>
            </a:extLst>
          </p:cNvPr>
          <p:cNvSpPr txBox="1"/>
          <p:nvPr/>
        </p:nvSpPr>
        <p:spPr>
          <a:xfrm>
            <a:off x="12298202" y="2971506"/>
            <a:ext cx="5342818" cy="1793311"/>
          </a:xfrm>
          <a:prstGeom prst="rect">
            <a:avLst/>
          </a:prstGeom>
        </p:spPr>
        <p:txBody>
          <a:bodyPr wrap="square" lIns="0" tIns="0" rIns="0" bIns="0" rtlCol="0" anchor="t">
            <a:spAutoFit/>
          </a:bodyPr>
          <a:lstStyle/>
          <a:p>
            <a:pPr marL="518160" lvl="1" indent="-259080">
              <a:lnSpc>
                <a:spcPts val="4800"/>
              </a:lnSpc>
              <a:buFont typeface="Arial"/>
              <a:buChar char="•"/>
            </a:pPr>
            <a:r>
              <a:rPr lang="en-IN" sz="2800" dirty="0">
                <a:latin typeface="Poppins" panose="00000500000000000000" pitchFamily="2" charset="0"/>
                <a:cs typeface="Poppins" panose="00000500000000000000" pitchFamily="2" charset="0"/>
              </a:rPr>
              <a:t>Why Transformer for traffic sign Detection?</a:t>
            </a:r>
          </a:p>
          <a:p>
            <a:pPr marL="518160" lvl="1" indent="-259080">
              <a:lnSpc>
                <a:spcPts val="4800"/>
              </a:lnSpc>
              <a:buFont typeface="Arial"/>
              <a:buChar char="•"/>
            </a:pPr>
            <a:endParaRPr lang="en-US" sz="2800" dirty="0">
              <a:solidFill>
                <a:srgbClr val="000000"/>
              </a:solidFill>
              <a:latin typeface="Poppins" panose="00000500000000000000" pitchFamily="2" charset="0"/>
              <a:cs typeface="Poppins" panose="00000500000000000000" pitchFamily="2" charset="0"/>
            </a:endParaRPr>
          </a:p>
        </p:txBody>
      </p:sp>
      <p:sp>
        <p:nvSpPr>
          <p:cNvPr id="20" name="TextBox 15">
            <a:extLst>
              <a:ext uri="{FF2B5EF4-FFF2-40B4-BE49-F238E27FC236}">
                <a16:creationId xmlns:a16="http://schemas.microsoft.com/office/drawing/2014/main" id="{98A7F8BB-7CEE-4E1A-AE93-977C678CDBE2}"/>
              </a:ext>
            </a:extLst>
          </p:cNvPr>
          <p:cNvSpPr txBox="1"/>
          <p:nvPr/>
        </p:nvSpPr>
        <p:spPr>
          <a:xfrm>
            <a:off x="12563266" y="5463352"/>
            <a:ext cx="5585668" cy="861774"/>
          </a:xfrm>
          <a:prstGeom prst="rect">
            <a:avLst/>
          </a:prstGeom>
        </p:spPr>
        <p:txBody>
          <a:bodyPr wrap="square" lIns="0" tIns="0" rIns="0" bIns="0" rtlCol="0" anchor="t">
            <a:spAutoFit/>
          </a:bodyPr>
          <a:lstStyle/>
          <a:p>
            <a:pPr>
              <a:buFont typeface="Arial" panose="020B0604020202020204" pitchFamily="34" charset="0"/>
              <a:buChar char="•"/>
            </a:pPr>
            <a:r>
              <a:rPr lang="en-US" sz="2800" dirty="0">
                <a:latin typeface="Poppins" panose="00000500000000000000" pitchFamily="2" charset="0"/>
                <a:cs typeface="Poppins" panose="00000500000000000000" pitchFamily="2" charset="0"/>
              </a:rPr>
              <a:t> </a:t>
            </a:r>
            <a:r>
              <a:rPr lang="en-IN" sz="2800" dirty="0">
                <a:latin typeface="Poppins" panose="00000500000000000000" pitchFamily="2" charset="0"/>
                <a:cs typeface="Poppins" panose="00000500000000000000" pitchFamily="2" charset="0"/>
              </a:rPr>
              <a:t>Working of Vision Transformer</a:t>
            </a:r>
            <a:endParaRPr lang="en-US" sz="2800" dirty="0">
              <a:solidFill>
                <a:srgbClr val="000000"/>
              </a:solidFill>
              <a:latin typeface="Poppins" panose="00000500000000000000" pitchFamily="2" charset="0"/>
              <a:cs typeface="Poppins" panose="00000500000000000000" pitchFamily="2" charset="0"/>
            </a:endParaRPr>
          </a:p>
          <a:p>
            <a:pPr>
              <a:buFont typeface="Arial" panose="020B0604020202020204" pitchFamily="34" charset="0"/>
              <a:buChar char="•"/>
            </a:pPr>
            <a:endParaRPr lang="en-US" sz="28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69909" y="8733467"/>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22</a:t>
            </a:r>
          </a:p>
        </p:txBody>
      </p:sp>
      <p:sp>
        <p:nvSpPr>
          <p:cNvPr id="8" name="TextBox 8"/>
          <p:cNvSpPr txBox="1"/>
          <p:nvPr/>
        </p:nvSpPr>
        <p:spPr>
          <a:xfrm>
            <a:off x="1600200" y="1181100"/>
            <a:ext cx="5579779" cy="1095364"/>
          </a:xfrm>
          <a:prstGeom prst="rect">
            <a:avLst/>
          </a:prstGeom>
        </p:spPr>
        <p:txBody>
          <a:bodyPr lIns="0" tIns="0" rIns="0" bIns="0" rtlCol="0" anchor="t">
            <a:spAutoFit/>
          </a:bodyPr>
          <a:lstStyle/>
          <a:p>
            <a:pPr algn="just">
              <a:lnSpc>
                <a:spcPts val="8959"/>
              </a:lnSpc>
            </a:pPr>
            <a:r>
              <a:rPr lang="en-US" sz="6000" b="1" dirty="0">
                <a:solidFill>
                  <a:srgbClr val="000000"/>
                </a:solidFill>
                <a:latin typeface="Poppins"/>
              </a:rPr>
              <a:t>Result</a:t>
            </a:r>
          </a:p>
        </p:txBody>
      </p:sp>
      <p:sp>
        <p:nvSpPr>
          <p:cNvPr id="11" name="TextBox 11"/>
          <p:cNvSpPr txBox="1"/>
          <p:nvPr/>
        </p:nvSpPr>
        <p:spPr>
          <a:xfrm>
            <a:off x="9144000" y="6085287"/>
            <a:ext cx="5650230" cy="796906"/>
          </a:xfrm>
          <a:prstGeom prst="rect">
            <a:avLst/>
          </a:prstGeom>
        </p:spPr>
        <p:txBody>
          <a:bodyPr lIns="0" tIns="0" rIns="0" bIns="0" rtlCol="0" anchor="t">
            <a:spAutoFit/>
          </a:bodyPr>
          <a:lstStyle/>
          <a:p>
            <a:pPr>
              <a:lnSpc>
                <a:spcPts val="7000"/>
              </a:lnSpc>
            </a:pPr>
            <a:r>
              <a:rPr lang="en-US" sz="3500" dirty="0">
                <a:solidFill>
                  <a:srgbClr val="FFFFFF"/>
                </a:solidFill>
                <a:latin typeface="Quicksand Bold"/>
              </a:rPr>
              <a:t>Daniel Gallego</a:t>
            </a:r>
          </a:p>
        </p:txBody>
      </p:sp>
      <p:sp>
        <p:nvSpPr>
          <p:cNvPr id="12" name="TextBox 12"/>
          <p:cNvSpPr txBox="1"/>
          <p:nvPr/>
        </p:nvSpPr>
        <p:spPr>
          <a:xfrm>
            <a:off x="9144000" y="6793699"/>
            <a:ext cx="5081819" cy="722630"/>
          </a:xfrm>
          <a:prstGeom prst="rect">
            <a:avLst/>
          </a:prstGeom>
        </p:spPr>
        <p:txBody>
          <a:bodyPr lIns="0" tIns="0" rIns="0" bIns="0" rtlCol="0" anchor="t">
            <a:spAutoFit/>
          </a:bodyPr>
          <a:lstStyle/>
          <a:p>
            <a:pPr>
              <a:lnSpc>
                <a:spcPts val="6400"/>
              </a:lnSpc>
            </a:pPr>
            <a:r>
              <a:rPr lang="en-US" sz="3200">
                <a:solidFill>
                  <a:srgbClr val="FFFFFF"/>
                </a:solidFill>
                <a:latin typeface="Quicksand"/>
              </a:rPr>
              <a:t>Co-Founder</a:t>
            </a:r>
          </a:p>
        </p:txBody>
      </p:sp>
      <p:pic>
        <p:nvPicPr>
          <p:cNvPr id="13" name="Picture 12">
            <a:extLst>
              <a:ext uri="{FF2B5EF4-FFF2-40B4-BE49-F238E27FC236}">
                <a16:creationId xmlns:a16="http://schemas.microsoft.com/office/drawing/2014/main" id="{C91B00D8-5EA2-49E8-B9D5-DA2077F74127}"/>
              </a:ext>
            </a:extLst>
          </p:cNvPr>
          <p:cNvPicPr>
            <a:picLocks noChangeAspect="1"/>
          </p:cNvPicPr>
          <p:nvPr/>
        </p:nvPicPr>
        <p:blipFill>
          <a:blip r:embed="rId2"/>
          <a:stretch>
            <a:fillRect/>
          </a:stretch>
        </p:blipFill>
        <p:spPr>
          <a:xfrm>
            <a:off x="1066800" y="2857499"/>
            <a:ext cx="6975389" cy="5346363"/>
          </a:xfrm>
          <a:prstGeom prst="rect">
            <a:avLst/>
          </a:prstGeom>
        </p:spPr>
      </p:pic>
      <p:pic>
        <p:nvPicPr>
          <p:cNvPr id="14" name="Picture 13">
            <a:extLst>
              <a:ext uri="{FF2B5EF4-FFF2-40B4-BE49-F238E27FC236}">
                <a16:creationId xmlns:a16="http://schemas.microsoft.com/office/drawing/2014/main" id="{340AE87D-97EF-4712-956A-94C7ED9653E4}"/>
              </a:ext>
            </a:extLst>
          </p:cNvPr>
          <p:cNvPicPr>
            <a:picLocks noChangeAspect="1"/>
          </p:cNvPicPr>
          <p:nvPr/>
        </p:nvPicPr>
        <p:blipFill>
          <a:blip r:embed="rId3"/>
          <a:stretch>
            <a:fillRect/>
          </a:stretch>
        </p:blipFill>
        <p:spPr>
          <a:xfrm>
            <a:off x="9232830" y="2857499"/>
            <a:ext cx="7146350" cy="5346363"/>
          </a:xfrm>
          <a:prstGeom prst="rect">
            <a:avLst/>
          </a:prstGeom>
        </p:spPr>
      </p:pic>
      <p:sp>
        <p:nvSpPr>
          <p:cNvPr id="16" name="TextBox 15">
            <a:extLst>
              <a:ext uri="{FF2B5EF4-FFF2-40B4-BE49-F238E27FC236}">
                <a16:creationId xmlns:a16="http://schemas.microsoft.com/office/drawing/2014/main" id="{B626F9BA-D2D9-466E-B16B-AA51BA6ABD5E}"/>
              </a:ext>
            </a:extLst>
          </p:cNvPr>
          <p:cNvSpPr txBox="1"/>
          <p:nvPr/>
        </p:nvSpPr>
        <p:spPr>
          <a:xfrm>
            <a:off x="4051376" y="8247116"/>
            <a:ext cx="9288780" cy="972702"/>
          </a:xfrm>
          <a:prstGeom prst="rect">
            <a:avLst/>
          </a:prstGeom>
          <a:noFill/>
        </p:spPr>
        <p:txBody>
          <a:bodyPr wrap="square">
            <a:spAutoFit/>
          </a:bodyPr>
          <a:lstStyle/>
          <a:p>
            <a:pPr algn="ctr">
              <a:lnSpc>
                <a:spcPct val="107000"/>
              </a:lnSpc>
              <a:spcAft>
                <a:spcPts val="800"/>
              </a:spcAft>
            </a:pPr>
            <a:r>
              <a:rPr lang="en-IN" sz="2400" b="1" dirty="0">
                <a:solidFill>
                  <a:srgbClr val="212121"/>
                </a:solidFill>
                <a:effectLst/>
                <a:latin typeface="Poppins" panose="00000500000000000000" pitchFamily="2" charset="0"/>
                <a:ea typeface="Times New Roman" panose="02020603050405020304" pitchFamily="18" charset="0"/>
                <a:cs typeface="Poppins" panose="00000500000000000000" pitchFamily="2" charset="0"/>
              </a:rPr>
              <a:t>Test accuracy: 98.7%</a:t>
            </a:r>
            <a:endParaRPr lang="en-IN" sz="2400" b="1" dirty="0">
              <a:effectLst/>
              <a:latin typeface="Poppins" panose="00000500000000000000" pitchFamily="2" charset="0"/>
              <a:ea typeface="Calibri" panose="020F0502020204030204" pitchFamily="34" charset="0"/>
              <a:cs typeface="Poppins" panose="00000500000000000000" pitchFamily="2" charset="0"/>
            </a:endParaRPr>
          </a:p>
          <a:p>
            <a:pPr algn="ctr">
              <a:lnSpc>
                <a:spcPct val="107000"/>
              </a:lnSpc>
              <a:spcAft>
                <a:spcPts val="800"/>
              </a:spcAft>
            </a:pPr>
            <a:r>
              <a:rPr lang="en-IN" sz="2400" b="1" dirty="0">
                <a:solidFill>
                  <a:srgbClr val="212121"/>
                </a:solidFill>
                <a:effectLst/>
                <a:latin typeface="Poppins" panose="00000500000000000000" pitchFamily="2" charset="0"/>
                <a:ea typeface="Times New Roman" panose="02020603050405020304" pitchFamily="18" charset="0"/>
                <a:cs typeface="Poppins" panose="00000500000000000000" pitchFamily="2" charset="0"/>
              </a:rPr>
              <a:t>Test top 5 accuracy: 100.0%</a:t>
            </a:r>
            <a:endParaRPr lang="en-IN" sz="2400" b="1" dirty="0">
              <a:effectLst/>
              <a:latin typeface="Poppins" panose="00000500000000000000" pitchFamily="2" charset="0"/>
              <a:ea typeface="Calibri" panose="020F0502020204030204" pitchFamily="34"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526242" y="1299167"/>
            <a:ext cx="5862210" cy="7877917"/>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nvGrpSpPr>
          <p:cNvPr id="5" name="Group 5"/>
          <p:cNvGrpSpPr/>
          <p:nvPr/>
        </p:nvGrpSpPr>
        <p:grpSpPr>
          <a:xfrm>
            <a:off x="15409901" y="8802702"/>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txBody>
            <a:bodyPr/>
            <a:lstStyle/>
            <a:p>
              <a:endParaRPr lang="en-IN" dirty="0"/>
            </a:p>
          </p:txBody>
        </p:sp>
      </p:gr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23</a:t>
            </a:r>
          </a:p>
        </p:txBody>
      </p:sp>
      <p:grpSp>
        <p:nvGrpSpPr>
          <p:cNvPr id="8" name="Group 8"/>
          <p:cNvGrpSpPr/>
          <p:nvPr/>
        </p:nvGrpSpPr>
        <p:grpSpPr>
          <a:xfrm>
            <a:off x="-1050925" y="657978"/>
            <a:ext cx="11049000" cy="1934555"/>
            <a:chOff x="0" y="0"/>
            <a:chExt cx="3249987" cy="616710"/>
          </a:xfrm>
        </p:grpSpPr>
        <p:sp>
          <p:nvSpPr>
            <p:cNvPr id="9" name="Freeform 9"/>
            <p:cNvSpPr/>
            <p:nvPr/>
          </p:nvSpPr>
          <p:spPr>
            <a:xfrm>
              <a:off x="0" y="0"/>
              <a:ext cx="3249987" cy="616710"/>
            </a:xfrm>
            <a:custGeom>
              <a:avLst/>
              <a:gdLst/>
              <a:ahLst/>
              <a:cxnLst/>
              <a:rect l="l" t="t" r="r" b="b"/>
              <a:pathLst>
                <a:path w="3445082" h="920790">
                  <a:moveTo>
                    <a:pt x="3320623" y="920790"/>
                  </a:moveTo>
                  <a:lnTo>
                    <a:pt x="124460" y="920790"/>
                  </a:lnTo>
                  <a:cubicBezTo>
                    <a:pt x="55880" y="920790"/>
                    <a:pt x="0" y="864910"/>
                    <a:pt x="0" y="796330"/>
                  </a:cubicBezTo>
                  <a:lnTo>
                    <a:pt x="0" y="124460"/>
                  </a:lnTo>
                  <a:cubicBezTo>
                    <a:pt x="0" y="55880"/>
                    <a:pt x="55880" y="0"/>
                    <a:pt x="124460" y="0"/>
                  </a:cubicBezTo>
                  <a:lnTo>
                    <a:pt x="3320623" y="0"/>
                  </a:lnTo>
                  <a:cubicBezTo>
                    <a:pt x="3389202" y="0"/>
                    <a:pt x="3445082" y="55880"/>
                    <a:pt x="3445082" y="124460"/>
                  </a:cubicBezTo>
                  <a:lnTo>
                    <a:pt x="3445082" y="796330"/>
                  </a:lnTo>
                  <a:cubicBezTo>
                    <a:pt x="3445082" y="864910"/>
                    <a:pt x="3389202" y="920790"/>
                    <a:pt x="3320623" y="920790"/>
                  </a:cubicBezTo>
                  <a:close/>
                </a:path>
              </a:pathLst>
            </a:custGeom>
            <a:solidFill>
              <a:srgbClr val="FF9406"/>
            </a:solidFill>
          </p:spPr>
          <p:txBody>
            <a:bodyPr/>
            <a:lstStyle/>
            <a:p>
              <a:endParaRPr lang="en-IN" dirty="0"/>
            </a:p>
          </p:txBody>
        </p:sp>
      </p:grpSp>
      <p:sp>
        <p:nvSpPr>
          <p:cNvPr id="17" name="TextBox 11">
            <a:extLst>
              <a:ext uri="{FF2B5EF4-FFF2-40B4-BE49-F238E27FC236}">
                <a16:creationId xmlns:a16="http://schemas.microsoft.com/office/drawing/2014/main" id="{5EE87754-73C4-4455-80B9-C262C52ADF73}"/>
              </a:ext>
            </a:extLst>
          </p:cNvPr>
          <p:cNvSpPr txBox="1"/>
          <p:nvPr/>
        </p:nvSpPr>
        <p:spPr>
          <a:xfrm>
            <a:off x="1676400" y="6871530"/>
            <a:ext cx="5600424" cy="1095364"/>
          </a:xfrm>
          <a:prstGeom prst="rect">
            <a:avLst/>
          </a:prstGeom>
        </p:spPr>
        <p:txBody>
          <a:bodyPr lIns="0" tIns="0" rIns="0" bIns="0" rtlCol="0" anchor="t">
            <a:spAutoFit/>
          </a:bodyPr>
          <a:lstStyle/>
          <a:p>
            <a:pPr>
              <a:lnSpc>
                <a:spcPts val="8959"/>
              </a:lnSpc>
            </a:pPr>
            <a:r>
              <a:rPr lang="en-US" sz="5400" b="1" dirty="0">
                <a:solidFill>
                  <a:srgbClr val="FFFFFF"/>
                </a:solidFill>
                <a:latin typeface="Poppins"/>
              </a:rPr>
              <a:t>Aim</a:t>
            </a:r>
            <a:endParaRPr lang="en-US" sz="6000" b="1" dirty="0">
              <a:solidFill>
                <a:srgbClr val="FFFFFF"/>
              </a:solidFill>
              <a:latin typeface="Poppins"/>
            </a:endParaRPr>
          </a:p>
        </p:txBody>
      </p:sp>
      <p:sp>
        <p:nvSpPr>
          <p:cNvPr id="16" name="TextBox 15">
            <a:extLst>
              <a:ext uri="{FF2B5EF4-FFF2-40B4-BE49-F238E27FC236}">
                <a16:creationId xmlns:a16="http://schemas.microsoft.com/office/drawing/2014/main" id="{26896BBC-628F-4D6A-92E2-F059BDBD7C2D}"/>
              </a:ext>
            </a:extLst>
          </p:cNvPr>
          <p:cNvSpPr txBox="1"/>
          <p:nvPr/>
        </p:nvSpPr>
        <p:spPr>
          <a:xfrm>
            <a:off x="894259" y="977185"/>
            <a:ext cx="9867900" cy="1173398"/>
          </a:xfrm>
          <a:prstGeom prst="rect">
            <a:avLst/>
          </a:prstGeom>
          <a:noFill/>
        </p:spPr>
        <p:txBody>
          <a:bodyPr wrap="square">
            <a:spAutoFit/>
          </a:bodyPr>
          <a:lstStyle/>
          <a:p>
            <a:pPr algn="just">
              <a:lnSpc>
                <a:spcPts val="8959"/>
              </a:lnSpc>
            </a:pPr>
            <a:r>
              <a:rPr lang="en-US" sz="6000" b="1" dirty="0">
                <a:solidFill>
                  <a:schemeClr val="bg1"/>
                </a:solidFill>
                <a:latin typeface="Poppins" panose="00000500000000000000" pitchFamily="2" charset="0"/>
                <a:ea typeface="+mj-lt"/>
                <a:cs typeface="Poppins" panose="00000500000000000000" pitchFamily="2" charset="0"/>
              </a:rPr>
              <a:t>References</a:t>
            </a:r>
            <a:endParaRPr lang="en-US" sz="6000" dirty="0">
              <a:solidFill>
                <a:schemeClr val="bg1"/>
              </a:solidFill>
              <a:latin typeface="Poppins" panose="00000500000000000000" pitchFamily="2" charset="0"/>
              <a:cs typeface="Poppins" panose="00000500000000000000" pitchFamily="2" charset="0"/>
            </a:endParaRPr>
          </a:p>
        </p:txBody>
      </p:sp>
      <p:sp>
        <p:nvSpPr>
          <p:cNvPr id="12" name="TextBox 14">
            <a:extLst>
              <a:ext uri="{FF2B5EF4-FFF2-40B4-BE49-F238E27FC236}">
                <a16:creationId xmlns:a16="http://schemas.microsoft.com/office/drawing/2014/main" id="{DCF720FB-F0AC-4860-8C77-8F1BE045BE2F}"/>
              </a:ext>
            </a:extLst>
          </p:cNvPr>
          <p:cNvSpPr txBox="1"/>
          <p:nvPr/>
        </p:nvSpPr>
        <p:spPr>
          <a:xfrm>
            <a:off x="1066800" y="3001999"/>
            <a:ext cx="15544800" cy="6694910"/>
          </a:xfrm>
          <a:prstGeom prst="rect">
            <a:avLst/>
          </a:prstGeom>
        </p:spPr>
        <p:txBody>
          <a:bodyPr wrap="square" lIns="0" tIns="0" rIns="0" bIns="0" rtlCol="0" anchor="t">
            <a:spAutoFit/>
          </a:bodyPr>
          <a:lstStyle/>
          <a:p>
            <a:pPr algn="just">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2"/>
              </a:rPr>
              <a:t>https://thesai.org/Downloads/Volume7No1/Paper_93-Traffic_Sign_Detection_and_Recognition.pdf</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dirty="0">
                <a:effectLst/>
                <a:latin typeface="Poppins" panose="00000500000000000000" pitchFamily="2" charset="0"/>
                <a:ea typeface="Calibri" panose="020F0502020204030204" pitchFamily="34" charset="0"/>
                <a:cs typeface="Poppins" panose="00000500000000000000" pitchFamily="2" charset="0"/>
              </a:rPr>
              <a:t> </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3"/>
              </a:rPr>
              <a:t>https://www.hindawi.com/journals/mpe/2015/250461/</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dirty="0">
                <a:effectLst/>
                <a:latin typeface="Poppins" panose="00000500000000000000" pitchFamily="2" charset="0"/>
                <a:ea typeface="Calibri" panose="020F0502020204030204" pitchFamily="34" charset="0"/>
                <a:cs typeface="Poppins" panose="00000500000000000000" pitchFamily="2" charset="0"/>
              </a:rPr>
              <a:t> </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4"/>
              </a:rPr>
              <a:t>https://medium.com/inside-machine-learning/what-is-a-transformer-d07dd1fbec04</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dirty="0">
                <a:effectLst/>
                <a:latin typeface="Poppins" panose="00000500000000000000" pitchFamily="2" charset="0"/>
                <a:ea typeface="Calibri" panose="020F0502020204030204" pitchFamily="34" charset="0"/>
                <a:cs typeface="Poppins" panose="00000500000000000000" pitchFamily="2" charset="0"/>
              </a:rPr>
              <a:t> </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5"/>
              </a:rPr>
              <a:t>https://www.britannica.com/technology/transformer-electronics</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dirty="0">
                <a:effectLst/>
                <a:latin typeface="Poppins" panose="00000500000000000000" pitchFamily="2" charset="0"/>
                <a:ea typeface="Calibri" panose="020F0502020204030204" pitchFamily="34" charset="0"/>
                <a:cs typeface="Poppins" panose="00000500000000000000" pitchFamily="2" charset="0"/>
              </a:rPr>
              <a:t> </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6"/>
              </a:rPr>
              <a:t>https://theaisummer.com/transformer/</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dirty="0">
                <a:effectLst/>
                <a:latin typeface="Poppins" panose="00000500000000000000" pitchFamily="2" charset="0"/>
                <a:ea typeface="Calibri" panose="020F0502020204030204" pitchFamily="34" charset="0"/>
                <a:cs typeface="Poppins" panose="00000500000000000000" pitchFamily="2" charset="0"/>
              </a:rPr>
              <a:t> </a:t>
            </a: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7"/>
              </a:rPr>
              <a:t>https://www.researchgate.net/publication/322839466_Deep_neural_network_for_traffic_sign_recognition_systems_An_analysis_of_spatial_transformers_and_stochastic_optimisation_methods</a:t>
            </a:r>
            <a:endPar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8"/>
              </a:rPr>
              <a:t>https://www.kaggle.com/datasets/meowmeowmeowmeowmeow/gtsrb-german-traffic-sign</a:t>
            </a:r>
            <a:endPar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endParaRPr lang="en-IN" sz="20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US" sz="2000" u="sng" dirty="0">
                <a:solidFill>
                  <a:srgbClr val="0563C1"/>
                </a:solidFill>
                <a:effectLst/>
                <a:latin typeface="Poppins" panose="00000500000000000000" pitchFamily="2" charset="0"/>
                <a:ea typeface="Calibri" panose="020F0502020204030204" pitchFamily="34" charset="0"/>
                <a:cs typeface="Poppins" panose="00000500000000000000" pitchFamily="2" charset="0"/>
                <a:hlinkClick r:id="rId9"/>
              </a:rPr>
              <a:t>https://www.researchgate.net/publication/344379511_RECOGNIZATION_OF_TRAFFIC_SIGN</a:t>
            </a:r>
            <a:endParaRPr lang="en-IN" sz="2000" dirty="0">
              <a:effectLst/>
              <a:latin typeface="Poppins" panose="00000500000000000000" pitchFamily="2" charset="0"/>
              <a:ea typeface="Calibri" panose="020F0502020204030204" pitchFamily="34" charset="0"/>
              <a:cs typeface="Poppins" panose="00000500000000000000" pitchFamily="2" charset="0"/>
            </a:endParaRPr>
          </a:p>
        </p:txBody>
      </p:sp>
    </p:spTree>
    <p:extLst>
      <p:ext uri="{BB962C8B-B14F-4D97-AF65-F5344CB8AC3E}">
        <p14:creationId xmlns:p14="http://schemas.microsoft.com/office/powerpoint/2010/main" val="79078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5522" y="2135345"/>
            <a:ext cx="14117353" cy="6016311"/>
            <a:chOff x="0" y="0"/>
            <a:chExt cx="1779496" cy="758358"/>
          </a:xfrm>
        </p:grpSpPr>
        <p:sp>
          <p:nvSpPr>
            <p:cNvPr id="3" name="Freeform 3"/>
            <p:cNvSpPr/>
            <p:nvPr/>
          </p:nvSpPr>
          <p:spPr>
            <a:xfrm>
              <a:off x="0" y="0"/>
              <a:ext cx="1779497" cy="758358"/>
            </a:xfrm>
            <a:custGeom>
              <a:avLst/>
              <a:gdLst/>
              <a:ahLst/>
              <a:cxnLst/>
              <a:rect l="l" t="t" r="r" b="b"/>
              <a:pathLst>
                <a:path w="1779497" h="758358">
                  <a:moveTo>
                    <a:pt x="1655036" y="758358"/>
                  </a:moveTo>
                  <a:lnTo>
                    <a:pt x="124460" y="758358"/>
                  </a:lnTo>
                  <a:cubicBezTo>
                    <a:pt x="55880" y="758358"/>
                    <a:pt x="0" y="702478"/>
                    <a:pt x="0" y="633898"/>
                  </a:cubicBezTo>
                  <a:lnTo>
                    <a:pt x="0" y="124460"/>
                  </a:lnTo>
                  <a:cubicBezTo>
                    <a:pt x="0" y="55880"/>
                    <a:pt x="55880" y="0"/>
                    <a:pt x="124460" y="0"/>
                  </a:cubicBezTo>
                  <a:lnTo>
                    <a:pt x="1655037" y="0"/>
                  </a:lnTo>
                  <a:cubicBezTo>
                    <a:pt x="1723616" y="0"/>
                    <a:pt x="1779497" y="55880"/>
                    <a:pt x="1779497" y="124460"/>
                  </a:cubicBezTo>
                  <a:lnTo>
                    <a:pt x="1779497" y="633898"/>
                  </a:lnTo>
                  <a:cubicBezTo>
                    <a:pt x="1779497" y="702478"/>
                    <a:pt x="1723616" y="758358"/>
                    <a:pt x="1655037" y="758358"/>
                  </a:cubicBezTo>
                  <a:close/>
                </a:path>
              </a:pathLst>
            </a:custGeom>
            <a:solidFill>
              <a:srgbClr val="000000"/>
            </a:solidFill>
          </p:spPr>
          <p:txBody>
            <a:bodyPr/>
            <a:lstStyle/>
            <a:p>
              <a:endParaRPr lang="en-IN" dirty="0"/>
            </a:p>
          </p:txBody>
        </p:sp>
      </p:grpSp>
      <p:grpSp>
        <p:nvGrpSpPr>
          <p:cNvPr id="4" name="Group 4"/>
          <p:cNvGrpSpPr/>
          <p:nvPr/>
        </p:nvGrpSpPr>
        <p:grpSpPr>
          <a:xfrm>
            <a:off x="15369909" y="6906338"/>
            <a:ext cx="3210731" cy="1245317"/>
            <a:chOff x="0" y="0"/>
            <a:chExt cx="1782412" cy="691328"/>
          </a:xfrm>
        </p:grpSpPr>
        <p:sp>
          <p:nvSpPr>
            <p:cNvPr id="5" name="Freeform 5"/>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6" name="TextBox 6"/>
          <p:cNvSpPr txBox="1"/>
          <p:nvPr/>
        </p:nvSpPr>
        <p:spPr>
          <a:xfrm>
            <a:off x="1940910" y="4272300"/>
            <a:ext cx="9717690" cy="1311256"/>
          </a:xfrm>
          <a:prstGeom prst="rect">
            <a:avLst/>
          </a:prstGeom>
        </p:spPr>
        <p:txBody>
          <a:bodyPr wrap="square" lIns="0" tIns="0" rIns="0" bIns="0" rtlCol="0" anchor="t">
            <a:spAutoFit/>
          </a:bodyPr>
          <a:lstStyle/>
          <a:p>
            <a:pPr>
              <a:lnSpc>
                <a:spcPts val="9877"/>
              </a:lnSpc>
            </a:pPr>
            <a:r>
              <a:rPr lang="en-US" sz="9600" b="1" dirty="0">
                <a:solidFill>
                  <a:srgbClr val="FFFFFF"/>
                </a:solidFill>
                <a:latin typeface="Poppins"/>
              </a:rPr>
              <a:t>THANK </a:t>
            </a:r>
            <a:r>
              <a:rPr lang="en-US" sz="10000" b="1" dirty="0">
                <a:solidFill>
                  <a:srgbClr val="FFFFFF"/>
                </a:solidFill>
                <a:latin typeface="Poppins"/>
              </a:rPr>
              <a:t>YOU</a:t>
            </a:r>
          </a:p>
        </p:txBody>
      </p:sp>
      <p:sp>
        <p:nvSpPr>
          <p:cNvPr id="7" name="TextBox 7"/>
          <p:cNvSpPr txBox="1"/>
          <p:nvPr/>
        </p:nvSpPr>
        <p:spPr>
          <a:xfrm>
            <a:off x="15369909" y="7283280"/>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69909" y="8733467"/>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sp>
      </p:gr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03</a:t>
            </a:r>
          </a:p>
        </p:txBody>
      </p:sp>
      <p:grpSp>
        <p:nvGrpSpPr>
          <p:cNvPr id="8" name="Group 8"/>
          <p:cNvGrpSpPr/>
          <p:nvPr/>
        </p:nvGrpSpPr>
        <p:grpSpPr>
          <a:xfrm rot="5400000">
            <a:off x="514350" y="-3295650"/>
            <a:ext cx="7429500" cy="7086600"/>
            <a:chOff x="0" y="0"/>
            <a:chExt cx="996354" cy="920790"/>
          </a:xfrm>
        </p:grpSpPr>
        <p:sp>
          <p:nvSpPr>
            <p:cNvPr id="9" name="Freeform 9"/>
            <p:cNvSpPr/>
            <p:nvPr/>
          </p:nvSpPr>
          <p:spPr>
            <a:xfrm>
              <a:off x="0" y="0"/>
              <a:ext cx="996354" cy="920790"/>
            </a:xfrm>
            <a:custGeom>
              <a:avLst/>
              <a:gdLst/>
              <a:ahLst/>
              <a:cxnLst/>
              <a:rect l="l" t="t" r="r" b="b"/>
              <a:pathLst>
                <a:path w="996354" h="920790">
                  <a:moveTo>
                    <a:pt x="871894" y="920790"/>
                  </a:moveTo>
                  <a:lnTo>
                    <a:pt x="124460" y="920790"/>
                  </a:lnTo>
                  <a:cubicBezTo>
                    <a:pt x="55880" y="920790"/>
                    <a:pt x="0" y="864910"/>
                    <a:pt x="0" y="796330"/>
                  </a:cubicBezTo>
                  <a:lnTo>
                    <a:pt x="0" y="124460"/>
                  </a:lnTo>
                  <a:cubicBezTo>
                    <a:pt x="0" y="55880"/>
                    <a:pt x="55880" y="0"/>
                    <a:pt x="124460" y="0"/>
                  </a:cubicBezTo>
                  <a:lnTo>
                    <a:pt x="871894" y="0"/>
                  </a:lnTo>
                  <a:cubicBezTo>
                    <a:pt x="940474" y="0"/>
                    <a:pt x="996354" y="55880"/>
                    <a:pt x="996354" y="124460"/>
                  </a:cubicBezTo>
                  <a:lnTo>
                    <a:pt x="996354" y="796330"/>
                  </a:lnTo>
                  <a:cubicBezTo>
                    <a:pt x="996354" y="864910"/>
                    <a:pt x="940474" y="920790"/>
                    <a:pt x="871894" y="920790"/>
                  </a:cubicBezTo>
                  <a:close/>
                </a:path>
              </a:pathLst>
            </a:custGeom>
            <a:solidFill>
              <a:srgbClr val="FF9406"/>
            </a:solidFill>
          </p:spPr>
        </p:sp>
      </p:grpSp>
      <p:sp>
        <p:nvSpPr>
          <p:cNvPr id="10" name="TextBox 10"/>
          <p:cNvSpPr txBox="1"/>
          <p:nvPr/>
        </p:nvSpPr>
        <p:spPr>
          <a:xfrm>
            <a:off x="8839200" y="1562100"/>
            <a:ext cx="8369081" cy="6149376"/>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Traffic-sign Detection is a technology by which an automated vehicle is able to detect the traffic signs put on the road.</a:t>
            </a: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For example, speed limit ,bump ahead, Railway crossing, etc. </a:t>
            </a: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It uses image processing techniques to detect the traffic signs.</a:t>
            </a:r>
          </a:p>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Traffic signs can be analyzed using forward-facing cameras in many modern cars, vehicles and trucks. </a:t>
            </a: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Modern traffic-sign detection systems are being developed using </a:t>
            </a:r>
            <a:r>
              <a:rPr lang="en-US" sz="2800" dirty="0">
                <a:effectLst/>
                <a:latin typeface="Poppins" panose="00000500000000000000" pitchFamily="2" charset="0"/>
                <a:ea typeface="Calibri" panose="020F0502020204030204" pitchFamily="34" charset="0"/>
                <a:cs typeface="Poppins" panose="00000500000000000000" pitchFamily="2" charset="0"/>
              </a:rPr>
              <a:t>Machine Learning, Deep Learning, Vision transformers, etc.</a:t>
            </a:r>
            <a:endParaRPr lang="en-IN" sz="2800" dirty="0">
              <a:effectLst/>
              <a:latin typeface="Poppins" panose="00000500000000000000" pitchFamily="2" charset="0"/>
              <a:ea typeface="Calibri" panose="020F0502020204030204" pitchFamily="34" charset="0"/>
              <a:cs typeface="Poppins" panose="00000500000000000000" pitchFamily="2" charset="0"/>
            </a:endParaRPr>
          </a:p>
          <a:p>
            <a:pPr>
              <a:lnSpc>
                <a:spcPts val="4800"/>
              </a:lnSpc>
            </a:pPr>
            <a:endParaRPr lang="en-US" sz="2400" dirty="0">
              <a:solidFill>
                <a:srgbClr val="000000"/>
              </a:solidFill>
              <a:latin typeface="Poppins"/>
            </a:endParaRPr>
          </a:p>
        </p:txBody>
      </p:sp>
      <p:sp>
        <p:nvSpPr>
          <p:cNvPr id="15" name="TextBox 14">
            <a:extLst>
              <a:ext uri="{FF2B5EF4-FFF2-40B4-BE49-F238E27FC236}">
                <a16:creationId xmlns:a16="http://schemas.microsoft.com/office/drawing/2014/main" id="{CA87902A-4ECE-4C51-8C6D-B7E3A70E1FF1}"/>
              </a:ext>
            </a:extLst>
          </p:cNvPr>
          <p:cNvSpPr txBox="1"/>
          <p:nvPr/>
        </p:nvSpPr>
        <p:spPr>
          <a:xfrm>
            <a:off x="1450803" y="647700"/>
            <a:ext cx="6024059" cy="2862322"/>
          </a:xfrm>
          <a:prstGeom prst="rect">
            <a:avLst/>
          </a:prstGeom>
          <a:noFill/>
        </p:spPr>
        <p:txBody>
          <a:bodyPr wrap="square">
            <a:spAutoFit/>
          </a:bodyPr>
          <a:lstStyle/>
          <a:p>
            <a:pPr algn="just"/>
            <a:r>
              <a:rPr lang="en-US" sz="6000" b="1" dirty="0">
                <a:latin typeface="Poppins" panose="00000500000000000000" pitchFamily="2" charset="0"/>
                <a:cs typeface="Poppins" panose="00000500000000000000" pitchFamily="2" charset="0"/>
              </a:rPr>
              <a:t>What is Traffic Sign </a:t>
            </a:r>
          </a:p>
          <a:p>
            <a:pPr algn="just"/>
            <a:r>
              <a:rPr lang="en-US" sz="6000" b="1" dirty="0">
                <a:latin typeface="Poppins" panose="00000500000000000000" pitchFamily="2" charset="0"/>
                <a:cs typeface="Poppins" panose="00000500000000000000" pitchFamily="2" charset="0"/>
              </a:rPr>
              <a:t>Detection?</a:t>
            </a:r>
            <a:endParaRPr lang="en-IN" sz="6000" dirty="0">
              <a:latin typeface="Poppins" panose="00000500000000000000" pitchFamily="2" charset="0"/>
              <a:cs typeface="Poppins" panose="00000500000000000000" pitchFamily="2" charset="0"/>
            </a:endParaRPr>
          </a:p>
        </p:txBody>
      </p:sp>
      <p:pic>
        <p:nvPicPr>
          <p:cNvPr id="1026" name="Picture 2" descr="traffic-sign-recognition · GitHub Topics · GitHub">
            <a:extLst>
              <a:ext uri="{FF2B5EF4-FFF2-40B4-BE49-F238E27FC236}">
                <a16:creationId xmlns:a16="http://schemas.microsoft.com/office/drawing/2014/main" id="{C242E87F-3F11-4272-B813-D7966052F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211426"/>
            <a:ext cx="5066697" cy="389898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15834" y="8882634"/>
            <a:ext cx="3210731" cy="1245317"/>
            <a:chOff x="0" y="0"/>
            <a:chExt cx="1782412" cy="691328"/>
          </a:xfrm>
        </p:grpSpPr>
        <p:sp>
          <p:nvSpPr>
            <p:cNvPr id="3" name="Freeform 3"/>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8" name="Freeform 8"/>
          <p:cNvSpPr/>
          <p:nvPr/>
        </p:nvSpPr>
        <p:spPr>
          <a:xfrm>
            <a:off x="6457730" y="1803870"/>
            <a:ext cx="1568855" cy="1575887"/>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406"/>
          </a:solidFill>
        </p:spPr>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3672" y="2162832"/>
            <a:ext cx="726121" cy="738115"/>
          </a:xfrm>
          <a:prstGeom prst="rect">
            <a:avLst/>
          </a:prstGeom>
        </p:spPr>
      </p:pic>
      <p:sp>
        <p:nvSpPr>
          <p:cNvPr id="13" name="TextBox 13"/>
          <p:cNvSpPr txBox="1"/>
          <p:nvPr/>
        </p:nvSpPr>
        <p:spPr>
          <a:xfrm>
            <a:off x="15369909" y="9110408"/>
            <a:ext cx="2018543" cy="424759"/>
          </a:xfrm>
          <a:prstGeom prst="rect">
            <a:avLst/>
          </a:prstGeom>
        </p:spPr>
        <p:txBody>
          <a:bodyPr lIns="0" tIns="0" rIns="0" bIns="0" rtlCol="0" anchor="t">
            <a:spAutoFit/>
          </a:bodyPr>
          <a:lstStyle/>
          <a:p>
            <a:pPr algn="r">
              <a:lnSpc>
                <a:spcPts val="3359"/>
              </a:lnSpc>
            </a:pPr>
            <a:endParaRPr lang="en-US" sz="2400" dirty="0">
              <a:solidFill>
                <a:srgbClr val="FFFFFF"/>
              </a:solidFill>
              <a:latin typeface="Poppins"/>
            </a:endParaRPr>
          </a:p>
        </p:txBody>
      </p:sp>
      <p:sp>
        <p:nvSpPr>
          <p:cNvPr id="14" name="TextBox 14"/>
          <p:cNvSpPr txBox="1"/>
          <p:nvPr/>
        </p:nvSpPr>
        <p:spPr>
          <a:xfrm>
            <a:off x="8686800" y="2386965"/>
            <a:ext cx="8534400" cy="6894195"/>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In current traffic management systems, there is a high probability that the driver may miss some of the traffic signs on the road because of overcrowding due to </a:t>
            </a:r>
            <a:r>
              <a:rPr lang="en-US" sz="2800" dirty="0" err="1">
                <a:latin typeface="Poppins" panose="00000500000000000000" pitchFamily="2" charset="0"/>
                <a:cs typeface="Poppins" panose="00000500000000000000" pitchFamily="2" charset="0"/>
              </a:rPr>
              <a:t>neighbouring</a:t>
            </a:r>
            <a:r>
              <a:rPr lang="en-US" sz="2800" dirty="0">
                <a:latin typeface="Poppins" panose="00000500000000000000" pitchFamily="2" charset="0"/>
                <a:cs typeface="Poppins" panose="00000500000000000000" pitchFamily="2" charset="0"/>
              </a:rPr>
              <a:t> vehicles. With the continuous growth of vehicle numbers in urban agglomerations around the world, this problem is only expected to grow worse. </a:t>
            </a:r>
          </a:p>
          <a:p>
            <a:pPr marL="457200" indent="-457200" algn="just">
              <a:buFont typeface="Arial" panose="020B0604020202020204" pitchFamily="34" charset="0"/>
              <a:buChar char="•"/>
            </a:pPr>
            <a:endParaRPr lang="en-US" sz="28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A visual-based traffic sign recognition system can be implemented on the an automobile with an aim of detecting and recognizing all emerging traffic signs. The same would be displayed to the driver with alarm-triggering features if the driver refuses to follow the traffic signs.</a:t>
            </a:r>
          </a:p>
        </p:txBody>
      </p:sp>
      <p:sp>
        <p:nvSpPr>
          <p:cNvPr id="18" name="TextBox 18"/>
          <p:cNvSpPr txBox="1"/>
          <p:nvPr/>
        </p:nvSpPr>
        <p:spPr>
          <a:xfrm>
            <a:off x="9072858" y="1081767"/>
            <a:ext cx="5906150" cy="1081065"/>
          </a:xfrm>
          <a:prstGeom prst="rect">
            <a:avLst/>
          </a:prstGeom>
        </p:spPr>
        <p:txBody>
          <a:bodyPr lIns="0" tIns="0" rIns="0" bIns="0" rtlCol="0" anchor="t">
            <a:spAutoFit/>
          </a:bodyPr>
          <a:lstStyle/>
          <a:p>
            <a:pPr algn="just">
              <a:lnSpc>
                <a:spcPts val="8959"/>
              </a:lnSpc>
            </a:pPr>
            <a:r>
              <a:rPr lang="en-US" sz="6000" b="1" dirty="0">
                <a:solidFill>
                  <a:srgbClr val="000000"/>
                </a:solidFill>
                <a:latin typeface="Poppins"/>
              </a:rPr>
              <a:t>Motivation</a:t>
            </a:r>
          </a:p>
        </p:txBody>
      </p:sp>
      <p:sp>
        <p:nvSpPr>
          <p:cNvPr id="19" name="TextBox 7">
            <a:extLst>
              <a:ext uri="{FF2B5EF4-FFF2-40B4-BE49-F238E27FC236}">
                <a16:creationId xmlns:a16="http://schemas.microsoft.com/office/drawing/2014/main" id="{2724C4CD-F652-4A7C-9C68-8AAF2FB44F37}"/>
              </a:ext>
            </a:extLst>
          </p:cNvPr>
          <p:cNvSpPr txBox="1"/>
          <p:nvPr/>
        </p:nvSpPr>
        <p:spPr>
          <a:xfrm>
            <a:off x="15645271" y="9258300"/>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04</a:t>
            </a:r>
          </a:p>
        </p:txBody>
      </p:sp>
      <p:pic>
        <p:nvPicPr>
          <p:cNvPr id="2050" name="Picture 2" descr="19-Car Pileup During Height Of Storm Among Hundreds Of Crashes Reported In  Region | Mount Vernon Daily Voice">
            <a:extLst>
              <a:ext uri="{FF2B5EF4-FFF2-40B4-BE49-F238E27FC236}">
                <a16:creationId xmlns:a16="http://schemas.microsoft.com/office/drawing/2014/main" id="{FBA0EFF6-E59F-4E92-892A-63C808557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053" y="2924316"/>
            <a:ext cx="6423279" cy="446173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526242" y="1299167"/>
            <a:ext cx="5862210" cy="7877917"/>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nvGrpSpPr>
          <p:cNvPr id="5" name="Group 5"/>
          <p:cNvGrpSpPr/>
          <p:nvPr/>
        </p:nvGrpSpPr>
        <p:grpSpPr>
          <a:xfrm>
            <a:off x="15392400" y="8705241"/>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sp>
      </p:grpSp>
      <p:sp>
        <p:nvSpPr>
          <p:cNvPr id="7" name="TextBox 7"/>
          <p:cNvSpPr txBox="1"/>
          <p:nvPr/>
        </p:nvSpPr>
        <p:spPr>
          <a:xfrm>
            <a:off x="15588818" y="9030046"/>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05</a:t>
            </a:r>
          </a:p>
        </p:txBody>
      </p:sp>
      <p:grpSp>
        <p:nvGrpSpPr>
          <p:cNvPr id="8" name="Group 8"/>
          <p:cNvGrpSpPr/>
          <p:nvPr/>
        </p:nvGrpSpPr>
        <p:grpSpPr>
          <a:xfrm>
            <a:off x="-914400" y="694345"/>
            <a:ext cx="8566007" cy="1934555"/>
            <a:chOff x="0" y="0"/>
            <a:chExt cx="3249987" cy="616710"/>
          </a:xfrm>
        </p:grpSpPr>
        <p:sp>
          <p:nvSpPr>
            <p:cNvPr id="9" name="Freeform 9"/>
            <p:cNvSpPr/>
            <p:nvPr/>
          </p:nvSpPr>
          <p:spPr>
            <a:xfrm>
              <a:off x="0" y="0"/>
              <a:ext cx="3249987" cy="616710"/>
            </a:xfrm>
            <a:custGeom>
              <a:avLst/>
              <a:gdLst/>
              <a:ahLst/>
              <a:cxnLst/>
              <a:rect l="l" t="t" r="r" b="b"/>
              <a:pathLst>
                <a:path w="3445082" h="920790">
                  <a:moveTo>
                    <a:pt x="3320623" y="920790"/>
                  </a:moveTo>
                  <a:lnTo>
                    <a:pt x="124460" y="920790"/>
                  </a:lnTo>
                  <a:cubicBezTo>
                    <a:pt x="55880" y="920790"/>
                    <a:pt x="0" y="864910"/>
                    <a:pt x="0" y="796330"/>
                  </a:cubicBezTo>
                  <a:lnTo>
                    <a:pt x="0" y="124460"/>
                  </a:lnTo>
                  <a:cubicBezTo>
                    <a:pt x="0" y="55880"/>
                    <a:pt x="55880" y="0"/>
                    <a:pt x="124460" y="0"/>
                  </a:cubicBezTo>
                  <a:lnTo>
                    <a:pt x="3320623" y="0"/>
                  </a:lnTo>
                  <a:cubicBezTo>
                    <a:pt x="3389202" y="0"/>
                    <a:pt x="3445082" y="55880"/>
                    <a:pt x="3445082" y="124460"/>
                  </a:cubicBezTo>
                  <a:lnTo>
                    <a:pt x="3445082" y="796330"/>
                  </a:lnTo>
                  <a:cubicBezTo>
                    <a:pt x="3445082" y="864910"/>
                    <a:pt x="3389202" y="920790"/>
                    <a:pt x="3320623" y="920790"/>
                  </a:cubicBezTo>
                  <a:close/>
                </a:path>
              </a:pathLst>
            </a:custGeom>
            <a:solidFill>
              <a:srgbClr val="FF9406"/>
            </a:solidFill>
          </p:spPr>
          <p:txBody>
            <a:bodyPr/>
            <a:lstStyle/>
            <a:p>
              <a:endParaRPr lang="en-IN" dirty="0"/>
            </a:p>
          </p:txBody>
        </p:sp>
      </p:grpSp>
      <p:sp>
        <p:nvSpPr>
          <p:cNvPr id="10" name="TextBox 10"/>
          <p:cNvSpPr txBox="1"/>
          <p:nvPr/>
        </p:nvSpPr>
        <p:spPr>
          <a:xfrm>
            <a:off x="736603" y="3086100"/>
            <a:ext cx="8727052" cy="2902589"/>
          </a:xfrm>
          <a:prstGeom prst="rect">
            <a:avLst/>
          </a:prstGeom>
        </p:spPr>
        <p:txBody>
          <a:bodyPr wrap="square" lIns="0" tIns="0" rIns="0" bIns="0" rtlCol="0" anchor="t">
            <a:spAutoFit/>
          </a:bodyPr>
          <a:lstStyle/>
          <a:p>
            <a:pPr marL="457200" indent="-457200" algn="just">
              <a:lnSpc>
                <a:spcPts val="4600"/>
              </a:lnSpc>
              <a:buFont typeface="Arial" panose="020B0604020202020204" pitchFamily="34" charset="0"/>
              <a:buChar char="•"/>
            </a:pPr>
            <a:r>
              <a:rPr lang="en-US" sz="2800" dirty="0">
                <a:solidFill>
                  <a:srgbClr val="000000"/>
                </a:solidFill>
                <a:latin typeface="Poppins"/>
              </a:rPr>
              <a:t>Driver can easily manage </a:t>
            </a:r>
          </a:p>
          <a:p>
            <a:pPr marL="457200" indent="-457200" algn="just">
              <a:lnSpc>
                <a:spcPts val="4600"/>
              </a:lnSpc>
              <a:buFont typeface="Arial" panose="020B0604020202020204" pitchFamily="34" charset="0"/>
              <a:buChar char="•"/>
            </a:pPr>
            <a:r>
              <a:rPr lang="en-US" sz="2800" dirty="0">
                <a:solidFill>
                  <a:srgbClr val="000000"/>
                </a:solidFill>
                <a:latin typeface="Poppins"/>
              </a:rPr>
              <a:t>An automated car should detect any sign board present on the road by live camera.</a:t>
            </a:r>
          </a:p>
          <a:p>
            <a:pPr marL="457200" indent="-457200" algn="just">
              <a:lnSpc>
                <a:spcPts val="4600"/>
              </a:lnSpc>
              <a:buFont typeface="Arial" panose="020B0604020202020204" pitchFamily="34" charset="0"/>
              <a:buChar char="•"/>
            </a:pPr>
            <a:r>
              <a:rPr lang="en-US" sz="2800" dirty="0">
                <a:solidFill>
                  <a:srgbClr val="202124"/>
                </a:solidFill>
                <a:latin typeface="Poppins" panose="00000500000000000000" pitchFamily="2" charset="0"/>
                <a:cs typeface="Poppins" panose="00000500000000000000" pitchFamily="2" charset="0"/>
              </a:rPr>
              <a:t>T</a:t>
            </a:r>
            <a:r>
              <a:rPr lang="en-US" sz="2800" i="0" dirty="0">
                <a:solidFill>
                  <a:srgbClr val="202124"/>
                </a:solidFill>
                <a:effectLst/>
                <a:latin typeface="Poppins" panose="00000500000000000000" pitchFamily="2" charset="0"/>
                <a:cs typeface="Poppins" panose="00000500000000000000" pitchFamily="2" charset="0"/>
              </a:rPr>
              <a:t>o find the locations and sizes of traffic signs in natural scene images.</a:t>
            </a:r>
            <a:endParaRPr lang="en-US" sz="2800" dirty="0">
              <a:solidFill>
                <a:srgbClr val="000000"/>
              </a:solidFill>
              <a:latin typeface="Poppins" panose="00000500000000000000" pitchFamily="2" charset="0"/>
              <a:cs typeface="Poppins" panose="00000500000000000000" pitchFamily="2" charset="0"/>
            </a:endParaRPr>
          </a:p>
        </p:txBody>
      </p:sp>
      <p:sp>
        <p:nvSpPr>
          <p:cNvPr id="11" name="TextBox 11"/>
          <p:cNvSpPr txBox="1"/>
          <p:nvPr/>
        </p:nvSpPr>
        <p:spPr>
          <a:xfrm>
            <a:off x="736603" y="999518"/>
            <a:ext cx="5600424" cy="1095364"/>
          </a:xfrm>
          <a:prstGeom prst="rect">
            <a:avLst/>
          </a:prstGeom>
        </p:spPr>
        <p:txBody>
          <a:bodyPr lIns="0" tIns="0" rIns="0" bIns="0" rtlCol="0" anchor="t">
            <a:spAutoFit/>
          </a:bodyPr>
          <a:lstStyle/>
          <a:p>
            <a:pPr algn="just">
              <a:lnSpc>
                <a:spcPts val="8959"/>
              </a:lnSpc>
            </a:pPr>
            <a:r>
              <a:rPr lang="en-US" sz="6000" b="1" dirty="0">
                <a:solidFill>
                  <a:srgbClr val="FFFFFF"/>
                </a:solidFill>
                <a:latin typeface="Poppins"/>
              </a:rPr>
              <a:t>Objective</a:t>
            </a:r>
            <a:endParaRPr lang="en-US" sz="6399" b="1" dirty="0">
              <a:solidFill>
                <a:srgbClr val="FFFFFF"/>
              </a:solidFill>
              <a:latin typeface="Poppins"/>
            </a:endParaRPr>
          </a:p>
        </p:txBody>
      </p:sp>
      <p:pic>
        <p:nvPicPr>
          <p:cNvPr id="3074" name="Picture 2" descr="Traffic Sign Recognition | ADAS Guide | The Windscreen Company">
            <a:extLst>
              <a:ext uri="{FF2B5EF4-FFF2-40B4-BE49-F238E27FC236}">
                <a16:creationId xmlns:a16="http://schemas.microsoft.com/office/drawing/2014/main" id="{30C9EA12-8B14-464D-A14E-88F4BA3A3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400" y="1866899"/>
            <a:ext cx="8077199" cy="625816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nvGrpSpPr>
          <p:cNvPr id="13" name="Group 8">
            <a:extLst>
              <a:ext uri="{FF2B5EF4-FFF2-40B4-BE49-F238E27FC236}">
                <a16:creationId xmlns:a16="http://schemas.microsoft.com/office/drawing/2014/main" id="{1B8F5CD2-ECFB-4C4B-95E1-DFA25C012F28}"/>
              </a:ext>
            </a:extLst>
          </p:cNvPr>
          <p:cNvGrpSpPr/>
          <p:nvPr/>
        </p:nvGrpSpPr>
        <p:grpSpPr>
          <a:xfrm>
            <a:off x="-685800" y="6819900"/>
            <a:ext cx="6934200" cy="1305162"/>
            <a:chOff x="-562941" y="-554152"/>
            <a:chExt cx="3105433" cy="616710"/>
          </a:xfrm>
        </p:grpSpPr>
        <p:sp>
          <p:nvSpPr>
            <p:cNvPr id="14" name="Freeform 9">
              <a:extLst>
                <a:ext uri="{FF2B5EF4-FFF2-40B4-BE49-F238E27FC236}">
                  <a16:creationId xmlns:a16="http://schemas.microsoft.com/office/drawing/2014/main" id="{7ECAF35B-F832-4592-B0A9-74A79D837750}"/>
                </a:ext>
              </a:extLst>
            </p:cNvPr>
            <p:cNvSpPr/>
            <p:nvPr/>
          </p:nvSpPr>
          <p:spPr>
            <a:xfrm>
              <a:off x="-562941" y="-554152"/>
              <a:ext cx="3105433" cy="616710"/>
            </a:xfrm>
            <a:custGeom>
              <a:avLst/>
              <a:gdLst/>
              <a:ahLst/>
              <a:cxnLst/>
              <a:rect l="l" t="t" r="r" b="b"/>
              <a:pathLst>
                <a:path w="3445082" h="920790">
                  <a:moveTo>
                    <a:pt x="3320623" y="920790"/>
                  </a:moveTo>
                  <a:lnTo>
                    <a:pt x="124460" y="920790"/>
                  </a:lnTo>
                  <a:cubicBezTo>
                    <a:pt x="55880" y="920790"/>
                    <a:pt x="0" y="864910"/>
                    <a:pt x="0" y="796330"/>
                  </a:cubicBezTo>
                  <a:lnTo>
                    <a:pt x="0" y="124460"/>
                  </a:lnTo>
                  <a:cubicBezTo>
                    <a:pt x="0" y="55880"/>
                    <a:pt x="55880" y="0"/>
                    <a:pt x="124460" y="0"/>
                  </a:cubicBezTo>
                  <a:lnTo>
                    <a:pt x="3320623" y="0"/>
                  </a:lnTo>
                  <a:cubicBezTo>
                    <a:pt x="3389202" y="0"/>
                    <a:pt x="3445082" y="55880"/>
                    <a:pt x="3445082" y="124460"/>
                  </a:cubicBezTo>
                  <a:lnTo>
                    <a:pt x="3445082" y="796330"/>
                  </a:lnTo>
                  <a:cubicBezTo>
                    <a:pt x="3445082" y="864910"/>
                    <a:pt x="3389202" y="920790"/>
                    <a:pt x="3320623" y="920790"/>
                  </a:cubicBezTo>
                  <a:close/>
                </a:path>
              </a:pathLst>
            </a:custGeom>
            <a:solidFill>
              <a:srgbClr val="FF9406"/>
            </a:solidFill>
          </p:spPr>
          <p:txBody>
            <a:bodyPr/>
            <a:lstStyle/>
            <a:p>
              <a:endParaRPr lang="en-IN" dirty="0"/>
            </a:p>
          </p:txBody>
        </p:sp>
      </p:grpSp>
      <p:sp>
        <p:nvSpPr>
          <p:cNvPr id="17" name="TextBox 11">
            <a:extLst>
              <a:ext uri="{FF2B5EF4-FFF2-40B4-BE49-F238E27FC236}">
                <a16:creationId xmlns:a16="http://schemas.microsoft.com/office/drawing/2014/main" id="{5EE87754-73C4-4455-80B9-C262C52ADF73}"/>
              </a:ext>
            </a:extLst>
          </p:cNvPr>
          <p:cNvSpPr txBox="1"/>
          <p:nvPr/>
        </p:nvSpPr>
        <p:spPr>
          <a:xfrm>
            <a:off x="1169891" y="6819900"/>
            <a:ext cx="5600424" cy="1095364"/>
          </a:xfrm>
          <a:prstGeom prst="rect">
            <a:avLst/>
          </a:prstGeom>
        </p:spPr>
        <p:txBody>
          <a:bodyPr lIns="0" tIns="0" rIns="0" bIns="0" rtlCol="0" anchor="t">
            <a:spAutoFit/>
          </a:bodyPr>
          <a:lstStyle/>
          <a:p>
            <a:pPr algn="just">
              <a:lnSpc>
                <a:spcPts val="8959"/>
              </a:lnSpc>
            </a:pPr>
            <a:r>
              <a:rPr lang="en-US" sz="5400" b="1" dirty="0">
                <a:solidFill>
                  <a:srgbClr val="FFFFFF"/>
                </a:solidFill>
                <a:latin typeface="Poppins"/>
              </a:rPr>
              <a:t>Aim</a:t>
            </a:r>
            <a:endParaRPr lang="en-US" sz="6000" b="1" dirty="0">
              <a:solidFill>
                <a:srgbClr val="FFFFFF"/>
              </a:solidFill>
              <a:latin typeface="Poppins"/>
            </a:endParaRPr>
          </a:p>
        </p:txBody>
      </p:sp>
      <p:sp>
        <p:nvSpPr>
          <p:cNvPr id="18" name="TextBox 10">
            <a:extLst>
              <a:ext uri="{FF2B5EF4-FFF2-40B4-BE49-F238E27FC236}">
                <a16:creationId xmlns:a16="http://schemas.microsoft.com/office/drawing/2014/main" id="{34E2828C-58D7-48E9-ABD4-B71C0F63AB7F}"/>
              </a:ext>
            </a:extLst>
          </p:cNvPr>
          <p:cNvSpPr txBox="1"/>
          <p:nvPr/>
        </p:nvSpPr>
        <p:spPr>
          <a:xfrm>
            <a:off x="736603" y="8589296"/>
            <a:ext cx="8727052" cy="1132874"/>
          </a:xfrm>
          <a:prstGeom prst="rect">
            <a:avLst/>
          </a:prstGeom>
        </p:spPr>
        <p:txBody>
          <a:bodyPr wrap="square" lIns="0" tIns="0" rIns="0" bIns="0" rtlCol="0" anchor="t">
            <a:spAutoFit/>
          </a:bodyPr>
          <a:lstStyle/>
          <a:p>
            <a:pPr marL="457200" indent="-457200" algn="just">
              <a:lnSpc>
                <a:spcPts val="4600"/>
              </a:lnSpc>
              <a:buFont typeface="Arial" panose="020B0604020202020204" pitchFamily="34" charset="0"/>
              <a:buChar char="•"/>
            </a:pPr>
            <a:r>
              <a:rPr lang="en-US" sz="2800" dirty="0">
                <a:latin typeface="Poppins" panose="00000500000000000000" pitchFamily="2" charset="0"/>
                <a:cs typeface="Poppins" panose="00000500000000000000" pitchFamily="2" charset="0"/>
              </a:rPr>
              <a:t>Achieve good accuracy by using deep learning and machine learning technology.</a:t>
            </a:r>
            <a:endParaRPr lang="en-US" sz="2400" dirty="0">
              <a:solidFill>
                <a:srgbClr val="000000"/>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406"/>
        </a:solidFill>
        <a:effectLst/>
      </p:bgPr>
    </p:bg>
    <p:spTree>
      <p:nvGrpSpPr>
        <p:cNvPr id="1" name=""/>
        <p:cNvGrpSpPr/>
        <p:nvPr/>
      </p:nvGrpSpPr>
      <p:grpSpPr>
        <a:xfrm>
          <a:off x="0" y="0"/>
          <a:ext cx="0" cy="0"/>
          <a:chOff x="0" y="0"/>
          <a:chExt cx="0" cy="0"/>
        </a:xfrm>
      </p:grpSpPr>
      <p:grpSp>
        <p:nvGrpSpPr>
          <p:cNvPr id="5" name="Group 5"/>
          <p:cNvGrpSpPr/>
          <p:nvPr/>
        </p:nvGrpSpPr>
        <p:grpSpPr>
          <a:xfrm>
            <a:off x="15369909" y="8487749"/>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txBody>
            <a:bodyPr/>
            <a:lstStyle/>
            <a:p>
              <a:endParaRPr lang="en-IN" dirty="0"/>
            </a:p>
          </p:txBody>
        </p:sp>
      </p:grpSp>
      <p:sp>
        <p:nvSpPr>
          <p:cNvPr id="7" name="TextBox 7"/>
          <p:cNvSpPr txBox="1"/>
          <p:nvPr/>
        </p:nvSpPr>
        <p:spPr>
          <a:xfrm>
            <a:off x="15544800" y="8898027"/>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06</a:t>
            </a:r>
          </a:p>
        </p:txBody>
      </p:sp>
      <p:sp>
        <p:nvSpPr>
          <p:cNvPr id="8" name="TextBox 8"/>
          <p:cNvSpPr txBox="1"/>
          <p:nvPr/>
        </p:nvSpPr>
        <p:spPr>
          <a:xfrm>
            <a:off x="1371600" y="3113571"/>
            <a:ext cx="15544800" cy="4279890"/>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Traffic Sign Detection is used to display the speed limit signs, </a:t>
            </a:r>
            <a:r>
              <a:rPr lang="en-IN" sz="2800" dirty="0">
                <a:latin typeface="Poppins" panose="00000500000000000000" pitchFamily="2" charset="0"/>
                <a:cs typeface="Poppins" panose="00000500000000000000" pitchFamily="2" charset="0"/>
              </a:rPr>
              <a:t>Bump ahead, Railway Crossing, etc</a:t>
            </a:r>
            <a:r>
              <a:rPr lang="en-US" sz="2800" b="0" i="0" dirty="0">
                <a:effectLst/>
                <a:latin typeface="Poppins" panose="00000500000000000000" pitchFamily="2" charset="0"/>
                <a:cs typeface="Poppins" panose="00000500000000000000" pitchFamily="2" charset="0"/>
              </a:rPr>
              <a:t>.</a:t>
            </a: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Modern traffic-sign detection systems are being developed using Machine Learning, Deep Learning, Vision transformers, etc.</a:t>
            </a:r>
          </a:p>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One of the basic use cases of a traffic-sign detection system is for speed limits.</a:t>
            </a:r>
          </a:p>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For this purpose we used transformer model and under that we used Vit module.</a:t>
            </a:r>
          </a:p>
          <a:p>
            <a:pPr marL="457200" indent="-457200" algn="just">
              <a:buFont typeface="Arial" panose="020B0604020202020204" pitchFamily="34" charset="0"/>
              <a:buChar char="•"/>
            </a:pPr>
            <a:r>
              <a:rPr lang="en-US" sz="2800" b="0" i="0" dirty="0" err="1">
                <a:effectLst/>
                <a:latin typeface="Poppins" panose="00000500000000000000" pitchFamily="2" charset="0"/>
                <a:cs typeface="Poppins" panose="00000500000000000000" pitchFamily="2" charset="0"/>
              </a:rPr>
              <a:t>ViT</a:t>
            </a:r>
            <a:r>
              <a:rPr lang="en-US" sz="2800" b="0" i="0" dirty="0">
                <a:effectLst/>
                <a:latin typeface="Poppins" panose="00000500000000000000" pitchFamily="2" charset="0"/>
                <a:cs typeface="Poppins" panose="00000500000000000000" pitchFamily="2" charset="0"/>
              </a:rPr>
              <a:t> is abbreviated form of vision transformers.</a:t>
            </a:r>
          </a:p>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More information about </a:t>
            </a:r>
            <a:r>
              <a:rPr lang="en-US" sz="2800" b="0" i="0" dirty="0" err="1">
                <a:effectLst/>
                <a:latin typeface="Poppins" panose="00000500000000000000" pitchFamily="2" charset="0"/>
                <a:cs typeface="Poppins" panose="00000500000000000000" pitchFamily="2" charset="0"/>
              </a:rPr>
              <a:t>ViT</a:t>
            </a:r>
            <a:r>
              <a:rPr lang="en-US" sz="2800" b="0" i="0" dirty="0">
                <a:effectLst/>
                <a:latin typeface="Poppins" panose="00000500000000000000" pitchFamily="2" charset="0"/>
                <a:cs typeface="Poppins" panose="00000500000000000000" pitchFamily="2" charset="0"/>
              </a:rPr>
              <a:t> and Transformer will be explained in upcoming slides.</a:t>
            </a:r>
            <a:br>
              <a:rPr lang="en-US" sz="2000" dirty="0"/>
            </a:br>
            <a:endParaRPr lang="en-US" sz="2000" dirty="0"/>
          </a:p>
          <a:p>
            <a:pPr>
              <a:lnSpc>
                <a:spcPts val="4600"/>
              </a:lnSpc>
            </a:pPr>
            <a:endParaRPr lang="en-US" sz="2300" dirty="0">
              <a:solidFill>
                <a:srgbClr val="FFFFFF"/>
              </a:solidFill>
              <a:latin typeface="Poppins"/>
            </a:endParaRPr>
          </a:p>
        </p:txBody>
      </p:sp>
      <p:sp>
        <p:nvSpPr>
          <p:cNvPr id="9" name="TextBox 9"/>
          <p:cNvSpPr txBox="1"/>
          <p:nvPr/>
        </p:nvSpPr>
        <p:spPr>
          <a:xfrm>
            <a:off x="1595088" y="1305023"/>
            <a:ext cx="5579779" cy="1095364"/>
          </a:xfrm>
          <a:prstGeom prst="rect">
            <a:avLst/>
          </a:prstGeom>
        </p:spPr>
        <p:txBody>
          <a:bodyPr lIns="0" tIns="0" rIns="0" bIns="0" rtlCol="0" anchor="t">
            <a:spAutoFit/>
          </a:bodyPr>
          <a:lstStyle/>
          <a:p>
            <a:pPr algn="just">
              <a:lnSpc>
                <a:spcPts val="8959"/>
              </a:lnSpc>
            </a:pPr>
            <a:r>
              <a:rPr lang="en-US" sz="6000" b="1" dirty="0">
                <a:solidFill>
                  <a:srgbClr val="FFFFFF"/>
                </a:solidFill>
                <a:latin typeface="Poppins"/>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5544800" y="8824440"/>
            <a:ext cx="3210731" cy="1245317"/>
            <a:chOff x="0" y="0"/>
            <a:chExt cx="1782412" cy="691328"/>
          </a:xfrm>
        </p:grpSpPr>
        <p:sp>
          <p:nvSpPr>
            <p:cNvPr id="12" name="Freeform 12"/>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p:spPr>
        </p:sp>
      </p:grpSp>
      <p:sp>
        <p:nvSpPr>
          <p:cNvPr id="13" name="TextBox 13"/>
          <p:cNvSpPr txBox="1"/>
          <p:nvPr/>
        </p:nvSpPr>
        <p:spPr>
          <a:xfrm>
            <a:off x="15615651" y="923471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07</a:t>
            </a:r>
          </a:p>
        </p:txBody>
      </p:sp>
      <p:sp>
        <p:nvSpPr>
          <p:cNvPr id="14" name="TextBox 14"/>
          <p:cNvSpPr txBox="1"/>
          <p:nvPr/>
        </p:nvSpPr>
        <p:spPr>
          <a:xfrm>
            <a:off x="1143000" y="3215287"/>
            <a:ext cx="7848600" cy="5601533"/>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dirty="0">
                <a:effectLst/>
                <a:latin typeface="Poppins" panose="00000500000000000000" pitchFamily="2" charset="0"/>
                <a:cs typeface="Poppins" panose="00000500000000000000" pitchFamily="2" charset="0"/>
              </a:rPr>
              <a:t>Transformer is proved to be </a:t>
            </a:r>
            <a:r>
              <a:rPr lang="en-US" sz="2800" i="0" dirty="0">
                <a:effectLst/>
                <a:latin typeface="Poppins" panose="00000500000000000000" pitchFamily="2" charset="0"/>
                <a:cs typeface="Poppins" panose="00000500000000000000" pitchFamily="2" charset="0"/>
              </a:rPr>
              <a:t>a simple and scalable framework for computer vision tasks</a:t>
            </a:r>
            <a:r>
              <a:rPr lang="en-US" sz="2800" dirty="0">
                <a:effectLst/>
                <a:latin typeface="Poppins" panose="00000500000000000000" pitchFamily="2" charset="0"/>
                <a:cs typeface="Poppins" panose="00000500000000000000" pitchFamily="2" charset="0"/>
              </a:rPr>
              <a:t> like image recognition, classification, detection and segmentation, or just learning the global image representations. It demonstrated significant advantage in training efficiency when compared with traditional methods.</a:t>
            </a:r>
            <a:endParaRPr lang="en-US" sz="2800" dirty="0">
              <a:latin typeface="Poppins" panose="00000500000000000000" pitchFamily="2" charset="0"/>
              <a:ea typeface="+mj-lt"/>
              <a:cs typeface="Poppins" panose="00000500000000000000" pitchFamily="2" charset="0"/>
            </a:endParaRP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Transformer is Seq2Seq model, it has an encoder and a decoder.</a:t>
            </a:r>
          </a:p>
          <a:p>
            <a:pPr marL="457200" indent="-457200" algn="just">
              <a:buFont typeface="Arial" panose="020B0604020202020204" pitchFamily="34" charset="0"/>
              <a:buChar char="•"/>
            </a:pPr>
            <a:r>
              <a:rPr lang="en-US" sz="2800" dirty="0">
                <a:latin typeface="Poppins" panose="00000500000000000000" pitchFamily="2" charset="0"/>
                <a:ea typeface="+mj-lt"/>
                <a:cs typeface="Poppins" panose="00000500000000000000" pitchFamily="2" charset="0"/>
              </a:rPr>
              <a:t>Transformer is based on attention and self-attention.</a:t>
            </a:r>
          </a:p>
        </p:txBody>
      </p:sp>
      <p:sp>
        <p:nvSpPr>
          <p:cNvPr id="15" name="TextBox 15"/>
          <p:cNvSpPr txBox="1"/>
          <p:nvPr/>
        </p:nvSpPr>
        <p:spPr>
          <a:xfrm>
            <a:off x="1295400" y="1333500"/>
            <a:ext cx="5579779" cy="1095364"/>
          </a:xfrm>
          <a:prstGeom prst="rect">
            <a:avLst/>
          </a:prstGeom>
        </p:spPr>
        <p:txBody>
          <a:bodyPr lIns="0" tIns="0" rIns="0" bIns="0" rtlCol="0" anchor="t">
            <a:spAutoFit/>
          </a:bodyPr>
          <a:lstStyle/>
          <a:p>
            <a:pPr algn="just">
              <a:lnSpc>
                <a:spcPts val="8959"/>
              </a:lnSpc>
            </a:pPr>
            <a:r>
              <a:rPr lang="en-US" sz="6000" b="1" dirty="0">
                <a:solidFill>
                  <a:srgbClr val="000000"/>
                </a:solidFill>
                <a:latin typeface="Poppins"/>
              </a:rPr>
              <a:t>Transformer</a:t>
            </a:r>
          </a:p>
        </p:txBody>
      </p:sp>
      <p:pic>
        <p:nvPicPr>
          <p:cNvPr id="16" name="Picture 2" descr="Transformers: is attention all we need in finance? Part I | Quantdare">
            <a:extLst>
              <a:ext uri="{FF2B5EF4-FFF2-40B4-BE49-F238E27FC236}">
                <a16:creationId xmlns:a16="http://schemas.microsoft.com/office/drawing/2014/main" id="{3200C195-DE67-42F2-B407-858F201DC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1305378"/>
            <a:ext cx="7804394" cy="727044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69909" y="8733467"/>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txBody>
            <a:bodyPr/>
            <a:lstStyle/>
            <a:p>
              <a:endParaRPr lang="en-IN" dirty="0"/>
            </a:p>
          </p:txBody>
        </p:sp>
      </p:gr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08</a:t>
            </a:r>
          </a:p>
        </p:txBody>
      </p:sp>
      <p:grpSp>
        <p:nvGrpSpPr>
          <p:cNvPr id="8" name="Group 8"/>
          <p:cNvGrpSpPr/>
          <p:nvPr/>
        </p:nvGrpSpPr>
        <p:grpSpPr>
          <a:xfrm>
            <a:off x="6400800" y="392269"/>
            <a:ext cx="10987652" cy="3619416"/>
            <a:chOff x="0" y="0"/>
            <a:chExt cx="2830592" cy="995650"/>
          </a:xfrm>
        </p:grpSpPr>
        <p:sp>
          <p:nvSpPr>
            <p:cNvPr id="9" name="Freeform 9"/>
            <p:cNvSpPr/>
            <p:nvPr/>
          </p:nvSpPr>
          <p:spPr>
            <a:xfrm>
              <a:off x="0" y="0"/>
              <a:ext cx="2830592" cy="995650"/>
            </a:xfrm>
            <a:custGeom>
              <a:avLst/>
              <a:gdLst/>
              <a:ahLst/>
              <a:cxnLst/>
              <a:rect l="l" t="t" r="r" b="b"/>
              <a:pathLst>
                <a:path w="2830592" h="995650">
                  <a:moveTo>
                    <a:pt x="2706132" y="995649"/>
                  </a:moveTo>
                  <a:lnTo>
                    <a:pt x="124460" y="995649"/>
                  </a:lnTo>
                  <a:cubicBezTo>
                    <a:pt x="55880" y="995649"/>
                    <a:pt x="0" y="939769"/>
                    <a:pt x="0" y="871190"/>
                  </a:cubicBezTo>
                  <a:lnTo>
                    <a:pt x="0" y="124460"/>
                  </a:lnTo>
                  <a:cubicBezTo>
                    <a:pt x="0" y="55880"/>
                    <a:pt x="55880" y="0"/>
                    <a:pt x="124460" y="0"/>
                  </a:cubicBezTo>
                  <a:lnTo>
                    <a:pt x="2706132" y="0"/>
                  </a:lnTo>
                  <a:cubicBezTo>
                    <a:pt x="2774712" y="0"/>
                    <a:pt x="2830592" y="55880"/>
                    <a:pt x="2830592" y="124460"/>
                  </a:cubicBezTo>
                  <a:lnTo>
                    <a:pt x="2830592" y="871190"/>
                  </a:lnTo>
                  <a:cubicBezTo>
                    <a:pt x="2830592" y="939770"/>
                    <a:pt x="2774712" y="995650"/>
                    <a:pt x="2706132" y="995650"/>
                  </a:cubicBezTo>
                  <a:close/>
                </a:path>
              </a:pathLst>
            </a:custGeom>
            <a:solidFill>
              <a:srgbClr val="FF9406"/>
            </a:solidFill>
          </p:spPr>
        </p:sp>
      </p:grpSp>
      <p:sp>
        <p:nvSpPr>
          <p:cNvPr id="10" name="TextBox 10"/>
          <p:cNvSpPr txBox="1"/>
          <p:nvPr/>
        </p:nvSpPr>
        <p:spPr>
          <a:xfrm>
            <a:off x="7546654" y="1003469"/>
            <a:ext cx="8832526" cy="2549416"/>
          </a:xfrm>
          <a:prstGeom prst="rect">
            <a:avLst/>
          </a:prstGeom>
        </p:spPr>
        <p:txBody>
          <a:bodyPr wrap="square" lIns="0" tIns="0" rIns="0" bIns="0" rtlCol="0" anchor="t">
            <a:spAutoFit/>
          </a:bodyPr>
          <a:lstStyle/>
          <a:p>
            <a:pPr>
              <a:lnSpc>
                <a:spcPts val="10377"/>
              </a:lnSpc>
            </a:pPr>
            <a:r>
              <a:rPr lang="en-US" sz="6000" b="1" dirty="0">
                <a:solidFill>
                  <a:srgbClr val="FFFFFF"/>
                </a:solidFill>
                <a:latin typeface="Poppins"/>
              </a:rPr>
              <a:t>Why Transformer for  Traffic Sign Detection?</a:t>
            </a:r>
          </a:p>
        </p:txBody>
      </p:sp>
      <p:sp>
        <p:nvSpPr>
          <p:cNvPr id="12" name="TextBox 12"/>
          <p:cNvSpPr txBox="1"/>
          <p:nvPr/>
        </p:nvSpPr>
        <p:spPr>
          <a:xfrm>
            <a:off x="7991181" y="4801561"/>
            <a:ext cx="8387999" cy="3972113"/>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IN" sz="2800" b="0" i="0" dirty="0">
                <a:effectLst/>
                <a:latin typeface="Poppins" panose="00000500000000000000" pitchFamily="2" charset="0"/>
                <a:cs typeface="Poppins" panose="00000500000000000000" pitchFamily="2" charset="0"/>
              </a:rPr>
              <a:t>Transformer is very sufficient for large scale data. </a:t>
            </a:r>
          </a:p>
          <a:p>
            <a:pPr marL="457200" indent="-457200" algn="just">
              <a:buFont typeface="Arial" panose="020B0604020202020204" pitchFamily="34" charset="0"/>
              <a:buChar char="•"/>
            </a:pPr>
            <a:r>
              <a:rPr lang="en-IN" sz="2800" b="0" i="0" dirty="0" err="1">
                <a:effectLst/>
                <a:latin typeface="Poppins" panose="00000500000000000000" pitchFamily="2" charset="0"/>
                <a:cs typeface="Poppins" panose="00000500000000000000" pitchFamily="2" charset="0"/>
              </a:rPr>
              <a:t>ViT</a:t>
            </a:r>
            <a:r>
              <a:rPr lang="en-IN" sz="2800" b="0" i="0" dirty="0">
                <a:effectLst/>
                <a:latin typeface="Poppins" panose="00000500000000000000" pitchFamily="2" charset="0"/>
                <a:cs typeface="Poppins" panose="00000500000000000000" pitchFamily="2" charset="0"/>
              </a:rPr>
              <a:t> demonstrates excellent performance when trained on sufficient data.</a:t>
            </a:r>
          </a:p>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Vision Transformer(</a:t>
            </a:r>
            <a:r>
              <a:rPr lang="en-US" sz="2800" b="0" i="0" dirty="0" err="1">
                <a:effectLst/>
                <a:latin typeface="Poppins" panose="00000500000000000000" pitchFamily="2" charset="0"/>
                <a:cs typeface="Poppins" panose="00000500000000000000" pitchFamily="2" charset="0"/>
              </a:rPr>
              <a:t>ViT</a:t>
            </a:r>
            <a:r>
              <a:rPr lang="en-US" sz="2800" b="0" i="0" dirty="0">
                <a:effectLst/>
                <a:latin typeface="Poppins" panose="00000500000000000000" pitchFamily="2" charset="0"/>
                <a:cs typeface="Poppins" panose="00000500000000000000" pitchFamily="2" charset="0"/>
              </a:rPr>
              <a:t>) can achieve excellent results with pure transformer architecture applied directly to a sequence of image patches for classification tasks.</a:t>
            </a:r>
            <a:endParaRPr lang="en-IN" sz="2800" b="0" i="0" dirty="0">
              <a:effectLst/>
              <a:latin typeface="Poppins" panose="00000500000000000000" pitchFamily="2" charset="0"/>
              <a:cs typeface="Poppins" panose="00000500000000000000" pitchFamily="2" charset="0"/>
            </a:endParaRPr>
          </a:p>
          <a:p>
            <a:pPr>
              <a:lnSpc>
                <a:spcPts val="4600"/>
              </a:lnSpc>
            </a:pPr>
            <a:endParaRPr lang="en-US" sz="2300" dirty="0">
              <a:solidFill>
                <a:srgbClr val="000000"/>
              </a:solidFill>
              <a:latin typeface="Poppins"/>
            </a:endParaRPr>
          </a:p>
        </p:txBody>
      </p:sp>
      <p:pic>
        <p:nvPicPr>
          <p:cNvPr id="4100" name="Picture 4" descr="The Question Is What Happened to the Question Mark? – Proof That Blog">
            <a:extLst>
              <a:ext uri="{FF2B5EF4-FFF2-40B4-BE49-F238E27FC236}">
                <a16:creationId xmlns:a16="http://schemas.microsoft.com/office/drawing/2014/main" id="{E1450BAE-C63D-4A60-A17F-00F431E7B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95360"/>
            <a:ext cx="5865019" cy="663810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175">
            <a:solidFill>
              <a:schemeClr val="tx1"/>
            </a:solidFill>
          </a:ln>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406"/>
        </a:solidFill>
        <a:effectLst/>
      </p:bgPr>
    </p:bg>
    <p:spTree>
      <p:nvGrpSpPr>
        <p:cNvPr id="1" name=""/>
        <p:cNvGrpSpPr/>
        <p:nvPr/>
      </p:nvGrpSpPr>
      <p:grpSpPr>
        <a:xfrm>
          <a:off x="0" y="0"/>
          <a:ext cx="0" cy="0"/>
          <a:chOff x="0" y="0"/>
          <a:chExt cx="0" cy="0"/>
        </a:xfrm>
      </p:grpSpPr>
      <p:grpSp>
        <p:nvGrpSpPr>
          <p:cNvPr id="5" name="Group 5"/>
          <p:cNvGrpSpPr/>
          <p:nvPr/>
        </p:nvGrpSpPr>
        <p:grpSpPr>
          <a:xfrm>
            <a:off x="15369909" y="8733467"/>
            <a:ext cx="3210731" cy="1245317"/>
            <a:chOff x="0" y="0"/>
            <a:chExt cx="1782412" cy="691328"/>
          </a:xfrm>
        </p:grpSpPr>
        <p:sp>
          <p:nvSpPr>
            <p:cNvPr id="6" name="Freeform 6"/>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000000"/>
            </a:solidFill>
          </p:spPr>
          <p:txBody>
            <a:bodyPr/>
            <a:lstStyle/>
            <a:p>
              <a:endParaRPr lang="en-IN" dirty="0"/>
            </a:p>
          </p:txBody>
        </p:sp>
      </p:grpSp>
      <p:sp>
        <p:nvSpPr>
          <p:cNvPr id="7" name="TextBox 7"/>
          <p:cNvSpPr txBox="1"/>
          <p:nvPr/>
        </p:nvSpPr>
        <p:spPr>
          <a:xfrm>
            <a:off x="15369909" y="9110408"/>
            <a:ext cx="2018543" cy="424759"/>
          </a:xfrm>
          <a:prstGeom prst="rect">
            <a:avLst/>
          </a:prstGeom>
        </p:spPr>
        <p:txBody>
          <a:bodyPr lIns="0" tIns="0" rIns="0" bIns="0" rtlCol="0" anchor="t">
            <a:spAutoFit/>
          </a:bodyPr>
          <a:lstStyle/>
          <a:p>
            <a:pPr algn="r">
              <a:lnSpc>
                <a:spcPts val="3359"/>
              </a:lnSpc>
            </a:pPr>
            <a:r>
              <a:rPr lang="en-US" sz="2400" dirty="0">
                <a:solidFill>
                  <a:srgbClr val="FFFFFF"/>
                </a:solidFill>
                <a:latin typeface="Poppins"/>
              </a:rPr>
              <a:t>Slides 09</a:t>
            </a:r>
          </a:p>
        </p:txBody>
      </p:sp>
      <p:sp>
        <p:nvSpPr>
          <p:cNvPr id="8" name="TextBox 8"/>
          <p:cNvSpPr txBox="1"/>
          <p:nvPr/>
        </p:nvSpPr>
        <p:spPr>
          <a:xfrm>
            <a:off x="1371600" y="3113571"/>
            <a:ext cx="15544800" cy="3295005"/>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2800" b="0" i="0" dirty="0">
                <a:effectLst/>
                <a:latin typeface="Poppins" panose="00000500000000000000" pitchFamily="2" charset="0"/>
                <a:cs typeface="Poppins" panose="00000500000000000000" pitchFamily="2" charset="0"/>
              </a:rPr>
              <a:t>Transformer </a:t>
            </a:r>
            <a:r>
              <a:rPr lang="en-US" sz="2800" dirty="0">
                <a:latin typeface="Poppins" panose="00000500000000000000" pitchFamily="2" charset="0"/>
                <a:cs typeface="Poppins" panose="00000500000000000000" pitchFamily="2" charset="0"/>
              </a:rPr>
              <a:t>was</a:t>
            </a:r>
            <a:r>
              <a:rPr lang="en-US" sz="2800" b="0" i="0" dirty="0">
                <a:effectLst/>
                <a:latin typeface="Poppins" panose="00000500000000000000" pitchFamily="2" charset="0"/>
                <a:cs typeface="Poppins" panose="00000500000000000000" pitchFamily="2" charset="0"/>
              </a:rPr>
              <a:t> developed in 2017 for natural </a:t>
            </a:r>
            <a:r>
              <a:rPr lang="en-US" sz="2800" b="0" i="0" dirty="0" err="1">
                <a:effectLst/>
                <a:latin typeface="Poppins" panose="00000500000000000000" pitchFamily="2" charset="0"/>
                <a:cs typeface="Poppins" panose="00000500000000000000" pitchFamily="2" charset="0"/>
              </a:rPr>
              <a:t>languague</a:t>
            </a:r>
            <a:r>
              <a:rPr lang="en-US" sz="2800" b="0" i="0" dirty="0">
                <a:effectLst/>
                <a:latin typeface="Poppins" panose="00000500000000000000" pitchFamily="2" charset="0"/>
                <a:cs typeface="Poppins" panose="00000500000000000000" pitchFamily="2" charset="0"/>
              </a:rPr>
              <a:t> processing</a:t>
            </a:r>
            <a:r>
              <a:rPr lang="en-US" sz="2800" dirty="0">
                <a:latin typeface="Poppins" panose="00000500000000000000" pitchFamily="2" charset="0"/>
                <a:cs typeface="Poppins" panose="00000500000000000000" pitchFamily="2" charset="0"/>
              </a:rPr>
              <a:t>. </a:t>
            </a:r>
            <a:r>
              <a:rPr lang="en-US" sz="2800" dirty="0" err="1">
                <a:latin typeface="Poppins" panose="00000500000000000000" pitchFamily="2" charset="0"/>
                <a:cs typeface="Poppins" panose="00000500000000000000" pitchFamily="2" charset="0"/>
              </a:rPr>
              <a:t>ViT</a:t>
            </a:r>
            <a:r>
              <a:rPr lang="en-US" sz="2800" b="0" i="0" dirty="0">
                <a:effectLst/>
                <a:latin typeface="Poppins" panose="00000500000000000000" pitchFamily="2" charset="0"/>
                <a:cs typeface="Poppins" panose="00000500000000000000" pitchFamily="2" charset="0"/>
              </a:rPr>
              <a:t> is </a:t>
            </a:r>
            <a:r>
              <a:rPr lang="en-US" sz="2800" b="0" i="0" dirty="0" err="1">
                <a:effectLst/>
                <a:latin typeface="Poppins" panose="00000500000000000000" pitchFamily="2" charset="0"/>
                <a:cs typeface="Poppins" panose="00000500000000000000" pitchFamily="2" charset="0"/>
              </a:rPr>
              <a:t>succesfull</a:t>
            </a:r>
            <a:r>
              <a:rPr lang="en-US" sz="2800" b="0" i="0" dirty="0">
                <a:effectLst/>
                <a:latin typeface="Poppins" panose="00000500000000000000" pitchFamily="2" charset="0"/>
                <a:cs typeface="Poppins" panose="00000500000000000000" pitchFamily="2" charset="0"/>
              </a:rPr>
              <a:t> </a:t>
            </a:r>
            <a:r>
              <a:rPr lang="en-US" sz="2800" b="0" i="0" dirty="0" err="1">
                <a:effectLst/>
                <a:latin typeface="Poppins" panose="00000500000000000000" pitchFamily="2" charset="0"/>
                <a:cs typeface="Poppins" panose="00000500000000000000" pitchFamily="2" charset="0"/>
              </a:rPr>
              <a:t>appication</a:t>
            </a:r>
            <a:r>
              <a:rPr lang="en-US" sz="2800" b="0" i="0" dirty="0">
                <a:effectLst/>
                <a:latin typeface="Poppins" panose="00000500000000000000" pitchFamily="2" charset="0"/>
                <a:cs typeface="Poppins" panose="00000500000000000000" pitchFamily="2" charset="0"/>
              </a:rPr>
              <a:t> of transformer in computer vision but vit model does not have novelty .</a:t>
            </a:r>
            <a:r>
              <a:rPr lang="en-US" sz="2800" b="0" i="0" dirty="0" err="1">
                <a:effectLst/>
                <a:latin typeface="Poppins" panose="00000500000000000000" pitchFamily="2" charset="0"/>
                <a:cs typeface="Poppins" panose="00000500000000000000" pitchFamily="2" charset="0"/>
              </a:rPr>
              <a:t>ViT</a:t>
            </a:r>
            <a:r>
              <a:rPr lang="en-US" sz="2800" b="0" i="0" dirty="0">
                <a:effectLst/>
                <a:latin typeface="Poppins" panose="00000500000000000000" pitchFamily="2" charset="0"/>
                <a:cs typeface="Poppins" panose="00000500000000000000" pitchFamily="2" charset="0"/>
              </a:rPr>
              <a:t> is exactly the encoder network of transformer.</a:t>
            </a:r>
            <a:endParaRPr lang="en-US" sz="28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Its is new state of image classification </a:t>
            </a:r>
          </a:p>
          <a:p>
            <a:pPr marL="457200" indent="-457200" algn="just">
              <a:buFont typeface="Arial" panose="020B0604020202020204" pitchFamily="34" charset="0"/>
              <a:buChar char="•"/>
            </a:pPr>
            <a:r>
              <a:rPr lang="en-US" sz="2800" dirty="0">
                <a:latin typeface="Poppins" panose="00000500000000000000" pitchFamily="2" charset="0"/>
                <a:cs typeface="Poppins" panose="00000500000000000000" pitchFamily="2" charset="0"/>
              </a:rPr>
              <a:t>Its accuracy surpasses the best convolutional new networks.</a:t>
            </a:r>
          </a:p>
          <a:p>
            <a:pPr algn="just"/>
            <a:br>
              <a:rPr lang="en-US" sz="2000" dirty="0"/>
            </a:br>
            <a:endParaRPr lang="en-US" sz="2000" dirty="0"/>
          </a:p>
          <a:p>
            <a:pPr>
              <a:lnSpc>
                <a:spcPts val="4600"/>
              </a:lnSpc>
            </a:pPr>
            <a:endParaRPr lang="en-US" sz="2300" dirty="0">
              <a:solidFill>
                <a:srgbClr val="FFFFFF"/>
              </a:solidFill>
              <a:latin typeface="Poppins"/>
            </a:endParaRPr>
          </a:p>
        </p:txBody>
      </p:sp>
      <p:sp>
        <p:nvSpPr>
          <p:cNvPr id="9" name="TextBox 9"/>
          <p:cNvSpPr txBox="1"/>
          <p:nvPr/>
        </p:nvSpPr>
        <p:spPr>
          <a:xfrm>
            <a:off x="1407695" y="1104900"/>
            <a:ext cx="11049000" cy="1095364"/>
          </a:xfrm>
          <a:prstGeom prst="rect">
            <a:avLst/>
          </a:prstGeom>
        </p:spPr>
        <p:txBody>
          <a:bodyPr wrap="square" lIns="0" tIns="0" rIns="0" bIns="0" rtlCol="0" anchor="t">
            <a:spAutoFit/>
          </a:bodyPr>
          <a:lstStyle/>
          <a:p>
            <a:pPr algn="just">
              <a:lnSpc>
                <a:spcPts val="8959"/>
              </a:lnSpc>
            </a:pPr>
            <a:r>
              <a:rPr lang="en-US" sz="6000" b="1" dirty="0">
                <a:solidFill>
                  <a:schemeClr val="bg1"/>
                </a:solidFill>
                <a:latin typeface="Poppins"/>
              </a:rPr>
              <a:t>Vision Transformer (Vit)</a:t>
            </a:r>
          </a:p>
        </p:txBody>
      </p:sp>
      <p:pic>
        <p:nvPicPr>
          <p:cNvPr id="10" name="Picture 4" descr="A picture containing text&#10;&#10;Description automatically generated">
            <a:extLst>
              <a:ext uri="{FF2B5EF4-FFF2-40B4-BE49-F238E27FC236}">
                <a16:creationId xmlns:a16="http://schemas.microsoft.com/office/drawing/2014/main" id="{42D0DB30-D1C2-4775-99B5-41A35BB330A5}"/>
              </a:ext>
            </a:extLst>
          </p:cNvPr>
          <p:cNvPicPr>
            <a:picLocks noChangeAspect="1"/>
          </p:cNvPicPr>
          <p:nvPr/>
        </p:nvPicPr>
        <p:blipFill>
          <a:blip r:embed="rId2"/>
          <a:stretch>
            <a:fillRect/>
          </a:stretch>
        </p:blipFill>
        <p:spPr>
          <a:xfrm>
            <a:off x="3340129" y="6815392"/>
            <a:ext cx="9783265" cy="2366708"/>
          </a:xfrm>
          <a:prstGeom prst="rect">
            <a:avLst/>
          </a:prstGeom>
          <a:ln w="3175">
            <a:solidFill>
              <a:schemeClr val="tx1"/>
            </a:solidFill>
          </a:ln>
        </p:spPr>
      </p:pic>
    </p:spTree>
    <p:extLst>
      <p:ext uri="{BB962C8B-B14F-4D97-AF65-F5344CB8AC3E}">
        <p14:creationId xmlns:p14="http://schemas.microsoft.com/office/powerpoint/2010/main" val="4217098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1177</Words>
  <Application>Microsoft Office PowerPoint</Application>
  <PresentationFormat>Custom</PresentationFormat>
  <Paragraphs>150</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Poppins</vt:lpstr>
      <vt:lpstr>Quicksand Bold</vt:lpstr>
      <vt:lpstr>Calibri</vt:lpstr>
      <vt:lpstr>Arial</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Business Strategy Presentation</dc:title>
  <cp:lastModifiedBy>ish bhai</cp:lastModifiedBy>
  <cp:revision>44</cp:revision>
  <dcterms:created xsi:type="dcterms:W3CDTF">2006-08-16T00:00:00Z</dcterms:created>
  <dcterms:modified xsi:type="dcterms:W3CDTF">2022-04-17T19:27:46Z</dcterms:modified>
  <dc:identifier>DAE-BrrsJxg</dc:identifier>
</cp:coreProperties>
</file>